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embedTrueTypeFonts="1" saveSubsetFonts="1" autoCompressPictures="0">
  <p:sldMasterIdLst>
    <p:sldMasterId id="2147483654" r:id="rId1"/>
  </p:sldMasterIdLst>
  <p:notesMasterIdLst>
    <p:notesMasterId r:id="rId33"/>
  </p:notesMasterIdLst>
  <p:sldIdLst>
    <p:sldId id="256" r:id="rId2"/>
    <p:sldId id="277" r:id="rId3"/>
    <p:sldId id="278" r:id="rId4"/>
    <p:sldId id="271" r:id="rId5"/>
    <p:sldId id="301" r:id="rId6"/>
    <p:sldId id="303" r:id="rId7"/>
    <p:sldId id="264" r:id="rId8"/>
    <p:sldId id="265" r:id="rId9"/>
    <p:sldId id="266" r:id="rId10"/>
    <p:sldId id="267" r:id="rId11"/>
    <p:sldId id="324" r:id="rId12"/>
    <p:sldId id="272" r:id="rId13"/>
    <p:sldId id="273" r:id="rId14"/>
    <p:sldId id="285" r:id="rId15"/>
    <p:sldId id="276" r:id="rId16"/>
    <p:sldId id="274" r:id="rId17"/>
    <p:sldId id="286" r:id="rId18"/>
    <p:sldId id="289" r:id="rId19"/>
    <p:sldId id="287" r:id="rId20"/>
    <p:sldId id="321" r:id="rId21"/>
    <p:sldId id="293" r:id="rId22"/>
    <p:sldId id="299" r:id="rId23"/>
    <p:sldId id="325" r:id="rId24"/>
    <p:sldId id="326" r:id="rId25"/>
    <p:sldId id="327" r:id="rId26"/>
    <p:sldId id="268" r:id="rId27"/>
    <p:sldId id="269" r:id="rId28"/>
    <p:sldId id="270" r:id="rId29"/>
    <p:sldId id="322" r:id="rId30"/>
    <p:sldId id="291" r:id="rId31"/>
    <p:sldId id="288" r:id="rId32"/>
  </p:sldIdLst>
  <p:sldSz cx="9906000" cy="6858000" type="A4"/>
  <p:notesSz cx="6858000" cy="9144000"/>
  <p:embeddedFontLst>
    <p:embeddedFont>
      <p:font typeface="Calibri" panose="020F0502020204030204" pitchFamily="34" charset="0"/>
      <p:regular r:id="rId34"/>
      <p:bold r:id="rId35"/>
      <p:italic r:id="rId36"/>
      <p:boldItalic r:id="rId37"/>
    </p:embeddedFont>
    <p:embeddedFont>
      <p:font typeface="HG丸ｺﾞｼｯｸM-PRO" panose="020F0600000000000000" pitchFamily="50" charset="-128"/>
      <p:regular r:id="rId38"/>
    </p:embeddedFont>
    <p:embeddedFont>
      <p:font typeface="Meiryo UI" panose="020B0604030504040204" pitchFamily="50" charset="-128"/>
      <p:regular r:id="rId39"/>
      <p:bold r:id="rId40"/>
      <p:italic r:id="rId41"/>
      <p:boldItalic r:id="rId42"/>
    </p:embeddedFont>
    <p:embeddedFont>
      <p:font typeface="Roboto" panose="020B0600070205080204" charset="0"/>
      <p:regular r:id="rId43"/>
      <p:bold r:id="rId44"/>
      <p:italic r:id="rId45"/>
      <p:boldItalic r:id="rId46"/>
    </p:embeddedFont>
    <p:embeddedFont>
      <p:font typeface="Roboto Condensed" panose="020B060007020508020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panose="020B0502040204020203" pitchFamily="34" charset="0"/>
      <p:regular r:id="rId51"/>
      <p:bold r:id="rId52"/>
      <p:italic r:id="rId53"/>
      <p:boldItalic r:id="rId54"/>
    </p:embeddedFont>
    <p:embeddedFont>
      <p:font typeface="Segoe UI Symbol" panose="020B0502040204020203" pitchFamily="34" charset="0"/>
      <p:regular r:id="rId55"/>
    </p:embeddedFont>
    <p:embeddedFont>
      <p:font typeface="Tahoma" panose="020B0604030504040204" pitchFamily="34" charset="0"/>
      <p:regular r:id="rId56"/>
      <p:bold r:id="rId57"/>
    </p:embeddedFont>
    <p:embeddedFont>
      <p:font typeface="メイリオ" panose="020B0604030504040204" pitchFamily="50" charset="-128"/>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F82D48-C7AC-4557-B803-6118D1D7CCD9}">
  <a:tblStyle styleId="{F4F82D48-C7AC-4557-B803-6118D1D7CCD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008B7F7-1031-4B05-B229-2884EDF7C79B}" styleName="Table_1"/>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5" d="100"/>
          <a:sy n="95" d="100"/>
        </p:scale>
        <p:origin x="492" y="96"/>
      </p:cViewPr>
      <p:guideLst>
        <p:guide orient="horz" pos="2160"/>
        <p:guide pos="31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font" Target="fonts/font2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s>
</file>

<file path=ppt/charts/_rels/chart1.xml.rels><?xml version="1.0" encoding="UTF-8" standalone="yes"?>
<Relationships xmlns="http://schemas.openxmlformats.org/package/2006/relationships"><Relationship Id="rId3" Type="http://schemas.openxmlformats.org/officeDocument/2006/relationships/oleObject" Target="file:///\\global.hitachi.net\GUVPCRootY$\GUJPVP178192128-10511731\MyDocument\&#12510;&#12452;&#12489;&#12461;&#12517;&#12513;&#12531;&#12488;\OSS\OpenChain\Japan%20WG\ML\mlmember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OpenChain Japan WG ML Subscribers</a:t>
            </a:r>
            <a:endParaRPr lang="ja-JP"/>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
            <c:backward val="5"/>
            <c:dispRSqr val="0"/>
            <c:dispEq val="1"/>
            <c:trendlineLbl>
              <c:layout>
                <c:manualLayout>
                  <c:x val="-0.50069879483735624"/>
                  <c:y val="0.35217522396477302"/>
                </c:manualLayout>
              </c:layout>
              <c:numFmt formatCode="General" sourceLinked="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rendlineLbl>
          </c:trendline>
          <c:xVal>
            <c:numRef>
              <c:f>Sheet1!$B$4:$B$20</c:f>
              <c:numCache>
                <c:formatCode>0_);[Red]\(0\)</c:formatCode>
                <c:ptCount val="17"/>
                <c:pt idx="0">
                  <c:v>6</c:v>
                </c:pt>
                <c:pt idx="1">
                  <c:v>7</c:v>
                </c:pt>
                <c:pt idx="2">
                  <c:v>16</c:v>
                </c:pt>
                <c:pt idx="3">
                  <c:v>44</c:v>
                </c:pt>
                <c:pt idx="4">
                  <c:v>51</c:v>
                </c:pt>
                <c:pt idx="5">
                  <c:v>57</c:v>
                </c:pt>
                <c:pt idx="6">
                  <c:v>61</c:v>
                </c:pt>
                <c:pt idx="7">
                  <c:v>65</c:v>
                </c:pt>
                <c:pt idx="8">
                  <c:v>68</c:v>
                </c:pt>
                <c:pt idx="9">
                  <c:v>74</c:v>
                </c:pt>
                <c:pt idx="10">
                  <c:v>78</c:v>
                </c:pt>
                <c:pt idx="11">
                  <c:v>83</c:v>
                </c:pt>
                <c:pt idx="12">
                  <c:v>87</c:v>
                </c:pt>
                <c:pt idx="13">
                  <c:v>92</c:v>
                </c:pt>
                <c:pt idx="14">
                  <c:v>96</c:v>
                </c:pt>
                <c:pt idx="15">
                  <c:v>100</c:v>
                </c:pt>
                <c:pt idx="16">
                  <c:v>103</c:v>
                </c:pt>
              </c:numCache>
            </c:numRef>
          </c:xVal>
          <c:yVal>
            <c:numRef>
              <c:f>Sheet1!$C$4:$C$20</c:f>
              <c:numCache>
                <c:formatCode>General</c:formatCode>
                <c:ptCount val="17"/>
                <c:pt idx="0">
                  <c:v>14</c:v>
                </c:pt>
                <c:pt idx="1">
                  <c:v>22</c:v>
                </c:pt>
                <c:pt idx="2">
                  <c:v>34</c:v>
                </c:pt>
                <c:pt idx="3">
                  <c:v>75</c:v>
                </c:pt>
                <c:pt idx="4">
                  <c:v>90</c:v>
                </c:pt>
                <c:pt idx="5">
                  <c:v>98</c:v>
                </c:pt>
                <c:pt idx="6">
                  <c:v>109</c:v>
                </c:pt>
                <c:pt idx="7">
                  <c:v>129</c:v>
                </c:pt>
                <c:pt idx="8">
                  <c:v>134</c:v>
                </c:pt>
                <c:pt idx="9">
                  <c:v>142</c:v>
                </c:pt>
                <c:pt idx="10">
                  <c:v>154</c:v>
                </c:pt>
                <c:pt idx="11">
                  <c:v>159</c:v>
                </c:pt>
                <c:pt idx="12">
                  <c:v>166</c:v>
                </c:pt>
                <c:pt idx="13">
                  <c:v>169</c:v>
                </c:pt>
                <c:pt idx="14">
                  <c:v>174</c:v>
                </c:pt>
                <c:pt idx="15">
                  <c:v>176</c:v>
                </c:pt>
                <c:pt idx="16">
                  <c:v>179</c:v>
                </c:pt>
              </c:numCache>
            </c:numRef>
          </c:yVal>
          <c:smooth val="0"/>
          <c:extLst>
            <c:ext xmlns:c16="http://schemas.microsoft.com/office/drawing/2014/chart" uri="{C3380CC4-5D6E-409C-BE32-E72D297353CC}">
              <c16:uniqueId val="{00000001-C6A0-42C1-B5E7-200E2F2795D8}"/>
            </c:ext>
          </c:extLst>
        </c:ser>
        <c:dLbls>
          <c:showLegendKey val="0"/>
          <c:showVal val="0"/>
          <c:showCatName val="0"/>
          <c:showSerName val="0"/>
          <c:showPercent val="0"/>
          <c:showBubbleSize val="0"/>
        </c:dLbls>
        <c:axId val="594099776"/>
        <c:axId val="594103056"/>
      </c:scatterChart>
      <c:valAx>
        <c:axId val="59409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Weeks (Since Jan. 2018)</a:t>
                </a:r>
                <a:endParaRPr lang="ja-JP"/>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103056"/>
        <c:crosses val="autoZero"/>
        <c:crossBetween val="midCat"/>
      </c:valAx>
      <c:valAx>
        <c:axId val="59410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Subscribers</a:t>
                </a:r>
                <a:endParaRPr lang="ja-JP"/>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59409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200" b="0" i="0" u="none" strike="noStrike" cap="none">
                <a:solidFill>
                  <a:schemeClr val="dk1"/>
                </a:solidFill>
                <a:latin typeface="Roboto"/>
                <a:ea typeface="Roboto"/>
                <a:cs typeface="Roboto"/>
                <a:sym typeface="Roboto"/>
              </a:defRPr>
            </a:lvl2pPr>
            <a:lvl3pPr marL="914400" marR="0" lvl="2" indent="0" algn="l" rtl="0">
              <a:spcBef>
                <a:spcPts val="0"/>
              </a:spcBef>
              <a:buNone/>
              <a:defRPr sz="1200" b="0" i="0" u="none" strike="noStrike" cap="none">
                <a:solidFill>
                  <a:schemeClr val="dk1"/>
                </a:solidFill>
                <a:latin typeface="Roboto"/>
                <a:ea typeface="Roboto"/>
                <a:cs typeface="Roboto"/>
                <a:sym typeface="Roboto"/>
              </a:defRPr>
            </a:lvl3pPr>
            <a:lvl4pPr marL="1371600" marR="0" lvl="3" indent="0" algn="l" rtl="0">
              <a:spcBef>
                <a:spcPts val="0"/>
              </a:spcBef>
              <a:buNone/>
              <a:defRPr sz="1200" b="0" i="0" u="none" strike="noStrike" cap="none">
                <a:solidFill>
                  <a:schemeClr val="dk1"/>
                </a:solidFill>
                <a:latin typeface="Roboto"/>
                <a:ea typeface="Roboto"/>
                <a:cs typeface="Roboto"/>
                <a:sym typeface="Roboto"/>
              </a:defRPr>
            </a:lvl4pPr>
            <a:lvl5pPr marL="1828800" marR="0" lvl="4" indent="0" algn="l" rtl="0">
              <a:spcBef>
                <a:spcPts val="0"/>
              </a:spcBef>
              <a:buNone/>
              <a:defRPr sz="1200" b="0" i="0" u="none" strike="noStrike" cap="none">
                <a:solidFill>
                  <a:schemeClr val="dk1"/>
                </a:solidFill>
                <a:latin typeface="Roboto"/>
                <a:ea typeface="Roboto"/>
                <a:cs typeface="Roboto"/>
                <a:sym typeface="Roboto"/>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Roboto"/>
                <a:ea typeface="Roboto"/>
                <a:cs typeface="Roboto"/>
                <a:sym typeface="Roboto"/>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740854469"/>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047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12</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28517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13</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4657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34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29205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623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175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r>
              <a:rPr kumimoji="1" lang="en-US" altLang="ja-JP"/>
              <a:t>CC0-1.0</a:t>
            </a:r>
            <a:r>
              <a:rPr kumimoji="1" lang="ja-JP" altLang="en-US"/>
              <a:t>（パブリックドメイン）</a:t>
            </a:r>
          </a:p>
        </p:txBody>
      </p:sp>
      <p:sp>
        <p:nvSpPr>
          <p:cNvPr id="5" name="スライド番号プレースホルダー 4"/>
          <p:cNvSpPr>
            <a:spLocks noGrp="1"/>
          </p:cNvSpPr>
          <p:nvPr>
            <p:ph type="sldNum" sz="quarter" idx="11"/>
          </p:nvPr>
        </p:nvSpPr>
        <p:spPr/>
        <p:txBody>
          <a:bodyPr/>
          <a:lstStyle/>
          <a:p>
            <a:fld id="{74B8D9F8-1998-4F95-8BD5-42202A1A6A39}" type="slidenum">
              <a:rPr kumimoji="1" lang="ja-JP" altLang="en-US" smtClean="0"/>
              <a:t>20</a:t>
            </a:fld>
            <a:endParaRPr kumimoji="1" lang="ja-JP" altLang="en-US"/>
          </a:p>
        </p:txBody>
      </p:sp>
    </p:spTree>
    <p:extLst>
      <p:ext uri="{BB962C8B-B14F-4D97-AF65-F5344CB8AC3E}">
        <p14:creationId xmlns:p14="http://schemas.microsoft.com/office/powerpoint/2010/main" val="280062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21</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12718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22</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97059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4</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498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Roboto"/>
              <a:buNone/>
            </a:pPr>
            <a:endParaRPr lang="en-US" sz="1200" b="0" i="0" u="none" strike="noStrike" cap="none" dirty="0">
              <a:solidFill>
                <a:schemeClr val="dk1"/>
              </a:solidFill>
              <a:latin typeface="Roboto"/>
              <a:ea typeface="Roboto"/>
              <a:cs typeface="Roboto"/>
              <a:sym typeface="Roboto"/>
            </a:endParaRPr>
          </a:p>
        </p:txBody>
      </p:sp>
      <p:sp>
        <p:nvSpPr>
          <p:cNvPr id="50" name="Shape 50"/>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23</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06041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24</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137661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25450" y="798513"/>
            <a:ext cx="5765800" cy="399256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25</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40684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2876550" y="544513"/>
            <a:ext cx="3938588" cy="2727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969049" y="3497649"/>
            <a:ext cx="7752362" cy="286171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rgbClr val="000000"/>
              </a:solidFill>
              <a:latin typeface="Roboto"/>
              <a:ea typeface="Roboto"/>
              <a:cs typeface="Roboto"/>
              <a:sym typeface="Roboto"/>
            </a:endParaRPr>
          </a:p>
        </p:txBody>
      </p:sp>
      <p:sp>
        <p:nvSpPr>
          <p:cNvPr id="58" name="Shape 58"/>
          <p:cNvSpPr txBox="1">
            <a:spLocks noGrp="1"/>
          </p:cNvSpPr>
          <p:nvPr>
            <p:ph type="sldNum" idx="12"/>
          </p:nvPr>
        </p:nvSpPr>
        <p:spPr>
          <a:xfrm>
            <a:off x="5489017" y="6903190"/>
            <a:ext cx="4199196" cy="364653"/>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26</a:t>
            </a:fld>
            <a:endParaRPr kumimoji="0" lang="en-US" sz="12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40499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27</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96909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714375" y="1330325"/>
            <a:ext cx="5186363" cy="35925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61573" y="5123235"/>
            <a:ext cx="5292562" cy="419173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747369" y="10111553"/>
            <a:ext cx="2866805" cy="534132"/>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Roboto"/>
                <a:ea typeface="Roboto"/>
                <a:cs typeface="Roboto"/>
                <a:sym typeface="Roboto"/>
              </a:rPr>
              <a:pPr marL="0" marR="0" lvl="0" indent="0" algn="r" defTabSz="914400" rtl="0" eaLnBrk="1" fontAlgn="auto" latinLnBrk="0" hangingPunct="1">
                <a:lnSpc>
                  <a:spcPct val="100000"/>
                </a:lnSpc>
                <a:spcBef>
                  <a:spcPts val="0"/>
                </a:spcBef>
                <a:spcAft>
                  <a:spcPts val="0"/>
                </a:spcAft>
                <a:buClrTx/>
                <a:buSzPct val="25000"/>
                <a:buFontTx/>
                <a:buNone/>
                <a:tabLst/>
                <a:defRPr/>
              </a:pPr>
              <a:t>28</a:t>
            </a:fld>
            <a:endParaRPr kumimoji="0" lang="en-US" sz="1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61465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Roboto"/>
                <a:ea typeface="Roboto"/>
                <a:cs typeface="Roboto"/>
                <a:sym typeface="Roboto"/>
              </a:rPr>
              <a:t>30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71960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5</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255390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6</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376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7</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28565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8</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732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9</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8599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10</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48739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dirty="0">
              <a:solidFill>
                <a:schemeClr val="dk1"/>
              </a:solidFill>
              <a:latin typeface="Roboto"/>
              <a:ea typeface="Roboto"/>
              <a:cs typeface="Roboto"/>
              <a:sym typeface="Roboto"/>
            </a:endParaRPr>
          </a:p>
        </p:txBody>
      </p:sp>
      <p:sp>
        <p:nvSpPr>
          <p:cNvPr id="73" name="Shape 7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Roboto"/>
                <a:ea typeface="Roboto"/>
                <a:cs typeface="Roboto"/>
                <a:sym typeface="Roboto"/>
              </a:rPr>
              <a:t>11</a:t>
            </a:fld>
            <a:endParaRPr lang="en-US" sz="1200" b="0" i="0" u="none" strike="noStrike" cap="none">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204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742950" y="1371600"/>
            <a:ext cx="8502650" cy="1927224"/>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Roboto"/>
              <a:buNone/>
              <a:defRPr sz="54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742950" y="3505200"/>
            <a:ext cx="6934199" cy="1752600"/>
          </a:xfrm>
          <a:prstGeom prst="rect">
            <a:avLst/>
          </a:prstGeom>
          <a:noFill/>
          <a:ln>
            <a:noFill/>
          </a:ln>
        </p:spPr>
        <p:txBody>
          <a:bodyPr lIns="91425" tIns="91425" rIns="91425" bIns="91425" anchor="t" anchorCtr="0"/>
          <a:lstStyle>
            <a:lvl1pPr marL="0" marR="0" lvl="0" indent="0" algn="l" rtl="0">
              <a:spcBef>
                <a:spcPts val="480"/>
              </a:spcBef>
              <a:buClr>
                <a:schemeClr val="accent1"/>
              </a:buClr>
              <a:buFont typeface="Arial"/>
              <a:buNone/>
              <a:defRPr sz="2400" b="0" i="0" u="none" strike="noStrike" cap="none">
                <a:solidFill>
                  <a:srgbClr val="55556F"/>
                </a:solidFill>
                <a:latin typeface="Roboto"/>
                <a:ea typeface="Roboto"/>
                <a:cs typeface="Roboto"/>
                <a:sym typeface="Roboto"/>
              </a:defRPr>
            </a:lvl1pPr>
            <a:lvl2pPr marL="457200" marR="0" lvl="1" indent="0" algn="ctr" rtl="0">
              <a:spcBef>
                <a:spcPts val="400"/>
              </a:spcBef>
              <a:buClr>
                <a:schemeClr val="accent1"/>
              </a:buClr>
              <a:buFont typeface="Arial"/>
              <a:buNone/>
              <a:defRPr sz="2000" b="0" i="0" u="none" strike="noStrike" cap="none">
                <a:solidFill>
                  <a:srgbClr val="8B8B8D"/>
                </a:solidFill>
                <a:latin typeface="Roboto"/>
                <a:ea typeface="Roboto"/>
                <a:cs typeface="Roboto"/>
                <a:sym typeface="Roboto"/>
              </a:defRPr>
            </a:lvl2pPr>
            <a:lvl3pPr marL="914400" marR="0" lvl="2" indent="0" algn="ctr" rtl="0">
              <a:spcBef>
                <a:spcPts val="360"/>
              </a:spcBef>
              <a:buClr>
                <a:schemeClr val="accent1"/>
              </a:buClr>
              <a:buFont typeface="Arial"/>
              <a:buNone/>
              <a:defRPr sz="1800" b="0" i="0" u="none" strike="noStrike" cap="none">
                <a:solidFill>
                  <a:srgbClr val="8B8B8D"/>
                </a:solidFill>
                <a:latin typeface="Roboto"/>
                <a:ea typeface="Roboto"/>
                <a:cs typeface="Roboto"/>
                <a:sym typeface="Roboto"/>
              </a:defRPr>
            </a:lvl3pPr>
            <a:lvl4pPr marL="1371600" marR="0" lvl="3" indent="0" algn="ctr" rtl="0">
              <a:spcBef>
                <a:spcPts val="320"/>
              </a:spcBef>
              <a:buClr>
                <a:schemeClr val="accent1"/>
              </a:buClr>
              <a:buFont typeface="Arial"/>
              <a:buNone/>
              <a:defRPr sz="1600" b="0" i="0" u="none" strike="noStrike" cap="none">
                <a:solidFill>
                  <a:srgbClr val="8B8B8D"/>
                </a:solidFill>
                <a:latin typeface="Roboto"/>
                <a:ea typeface="Roboto"/>
                <a:cs typeface="Roboto"/>
                <a:sym typeface="Roboto"/>
              </a:defRPr>
            </a:lvl4pPr>
            <a:lvl5pPr marL="1828800" marR="0" lvl="4" indent="0" algn="ctr" rtl="0">
              <a:spcBef>
                <a:spcPts val="280"/>
              </a:spcBef>
              <a:buClr>
                <a:schemeClr val="accent1"/>
              </a:buClr>
              <a:buFont typeface="Arial"/>
              <a:buNone/>
              <a:defRPr sz="1400" b="0" i="0" u="none" strike="noStrike" cap="none">
                <a:solidFill>
                  <a:srgbClr val="8B8B8D"/>
                </a:solidFill>
                <a:latin typeface="Roboto"/>
                <a:ea typeface="Roboto"/>
                <a:cs typeface="Roboto"/>
                <a:sym typeface="Roboto"/>
              </a:defRPr>
            </a:lvl5pPr>
            <a:lvl6pPr marL="2286000" marR="0" lvl="5"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6pPr>
            <a:lvl7pPr marL="2743200" marR="0" lvl="6"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7pPr>
            <a:lvl8pPr marL="3200400" marR="0" lvl="7"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8pPr>
            <a:lvl9pPr marL="3657600" marR="0" lvl="8" indent="0" algn="ctr" rtl="0">
              <a:spcBef>
                <a:spcPts val="260"/>
              </a:spcBef>
              <a:buClr>
                <a:schemeClr val="accent1"/>
              </a:buClr>
              <a:buFont typeface="Arial"/>
              <a:buNone/>
              <a:defRPr sz="1300" b="0" i="0" u="none" strike="noStrike" cap="none">
                <a:solidFill>
                  <a:srgbClr val="8B8B8D"/>
                </a:solidFill>
                <a:latin typeface="Arial"/>
                <a:ea typeface="Arial"/>
                <a:cs typeface="Arial"/>
                <a:sym typeface="Arial"/>
              </a:defRPr>
            </a:lvl9pPr>
          </a:lstStyle>
          <a:p>
            <a:endParaRPr/>
          </a:p>
        </p:txBody>
      </p:sp>
      <p:cxnSp>
        <p:nvCxnSpPr>
          <p:cNvPr id="19" name="Shape 19"/>
          <p:cNvCxnSpPr/>
          <p:nvPr/>
        </p:nvCxnSpPr>
        <p:spPr>
          <a:xfrm>
            <a:off x="742950" y="3398520"/>
            <a:ext cx="8502650" cy="1587"/>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41432" y="555077"/>
            <a:ext cx="949739" cy="5276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7B7E8D-1B70-43E4-BCE9-D4790FA91F7D}"/>
              </a:ext>
            </a:extLst>
          </p:cNvPr>
          <p:cNvSpPr>
            <a:spLocks noGrp="1"/>
          </p:cNvSpPr>
          <p:nvPr>
            <p:ph type="dt" sz="half" idx="10"/>
          </p:nvPr>
        </p:nvSpPr>
        <p:spPr>
          <a:xfrm>
            <a:off x="681038" y="6356351"/>
            <a:ext cx="2228850" cy="365125"/>
          </a:xfrm>
          <a:prstGeom prst="rect">
            <a:avLst/>
          </a:prstGeom>
        </p:spPr>
        <p:txBody>
          <a:bodyPr/>
          <a:lstStyle/>
          <a:p>
            <a:fld id="{A46C9BDF-EE10-4A1B-A055-4C06D01C3193}" type="datetimeFigureOut">
              <a:rPr kumimoji="1" lang="ja-JP" altLang="en-US" smtClean="0"/>
              <a:t>2019/12/18</a:t>
            </a:fld>
            <a:endParaRPr kumimoji="1" lang="ja-JP" altLang="en-US"/>
          </a:p>
        </p:txBody>
      </p:sp>
      <p:sp>
        <p:nvSpPr>
          <p:cNvPr id="3" name="フッター プレースホルダー 2">
            <a:extLst>
              <a:ext uri="{FF2B5EF4-FFF2-40B4-BE49-F238E27FC236}">
                <a16:creationId xmlns:a16="http://schemas.microsoft.com/office/drawing/2014/main" id="{A7B3052E-5E29-4678-83FD-9363F23A7E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84DDC0-67B1-47B8-898F-87BC21A365B8}"/>
              </a:ext>
            </a:extLst>
          </p:cNvPr>
          <p:cNvSpPr>
            <a:spLocks noGrp="1"/>
          </p:cNvSpPr>
          <p:nvPr>
            <p:ph type="sldNum" sz="quarter" idx="12"/>
          </p:nvPr>
        </p:nvSpPr>
        <p:spPr/>
        <p:txBody>
          <a:bodyPr/>
          <a:lstStyle/>
          <a:p>
            <a:fld id="{545D4337-59E0-48FC-86FC-ADAEAB0EE879}" type="slidenum">
              <a:rPr kumimoji="1" lang="ja-JP" altLang="en-US" smtClean="0"/>
              <a:t>‹#›</a:t>
            </a:fld>
            <a:endParaRPr kumimoji="1" lang="ja-JP" altLang="en-US"/>
          </a:p>
        </p:txBody>
      </p:sp>
    </p:spTree>
    <p:extLst>
      <p:ext uri="{BB962C8B-B14F-4D97-AF65-F5344CB8AC3E}">
        <p14:creationId xmlns:p14="http://schemas.microsoft.com/office/powerpoint/2010/main" val="2925830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220786"/>
            <a:ext cx="9906000" cy="228600"/>
          </a:xfrm>
          <a:prstGeom prst="rect">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1" name="Shape 11"/>
          <p:cNvSpPr txBox="1">
            <a:spLocks noGrp="1"/>
          </p:cNvSpPr>
          <p:nvPr>
            <p:ph type="title"/>
          </p:nvPr>
        </p:nvSpPr>
        <p:spPr>
          <a:xfrm>
            <a:off x="495301" y="533401"/>
            <a:ext cx="8915399" cy="99059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95301" y="1608014"/>
            <a:ext cx="8915399" cy="4876799"/>
          </a:xfrm>
          <a:prstGeom prst="rect">
            <a:avLst/>
          </a:prstGeom>
          <a:noFill/>
          <a:ln>
            <a:noFill/>
          </a:ln>
        </p:spPr>
        <p:txBody>
          <a:bodyPr lIns="91425" tIns="91425" rIns="91425" bIns="91425" anchor="t" anchorCtr="0"/>
          <a:lstStyle>
            <a:lvl1pPr marL="182880" marR="0" lvl="0" indent="-53339" algn="l" rtl="0">
              <a:spcBef>
                <a:spcPts val="480"/>
              </a:spcBef>
              <a:buClr>
                <a:schemeClr val="accent1"/>
              </a:buClr>
              <a:buSzPct val="85000"/>
              <a:buFont typeface="Arial"/>
              <a:buChar char="•"/>
              <a:defRPr sz="2400" b="0" i="0" u="none" strike="noStrike" cap="none">
                <a:solidFill>
                  <a:schemeClr val="dk1"/>
                </a:solidFill>
                <a:latin typeface="Roboto"/>
                <a:ea typeface="Roboto"/>
                <a:cs typeface="Roboto"/>
                <a:sym typeface="Roboto"/>
              </a:defRPr>
            </a:lvl1pPr>
            <a:lvl2pPr marL="457200" marR="0" lvl="1" indent="-82550" algn="l" rtl="0">
              <a:spcBef>
                <a:spcPts val="400"/>
              </a:spcBef>
              <a:buClr>
                <a:schemeClr val="accent1"/>
              </a:buClr>
              <a:buSzPct val="85000"/>
              <a:buFont typeface="Arial"/>
              <a:buChar char="•"/>
              <a:defRPr sz="2000" b="0" i="0" u="none" strike="noStrike" cap="none">
                <a:solidFill>
                  <a:schemeClr val="dk1"/>
                </a:solidFill>
                <a:latin typeface="Roboto"/>
                <a:ea typeface="Roboto"/>
                <a:cs typeface="Roboto"/>
                <a:sym typeface="Roboto"/>
              </a:defRPr>
            </a:lvl2pPr>
            <a:lvl3pPr marL="731520" marR="0" lvl="2" indent="-82550" algn="l" rtl="0">
              <a:spcBef>
                <a:spcPts val="360"/>
              </a:spcBef>
              <a:buClr>
                <a:schemeClr val="accent1"/>
              </a:buClr>
              <a:buSzPct val="90000"/>
              <a:buFont typeface="Arial"/>
              <a:buChar char="•"/>
              <a:defRPr sz="1800" b="0" i="0" u="none" strike="noStrike" cap="none">
                <a:solidFill>
                  <a:schemeClr val="dk1"/>
                </a:solidFill>
                <a:latin typeface="Roboto"/>
                <a:ea typeface="Roboto"/>
                <a:cs typeface="Roboto"/>
                <a:sym typeface="Roboto"/>
              </a:defRPr>
            </a:lvl3pPr>
            <a:lvl4pPr marL="1005839" marR="0" lvl="3" indent="-91439" algn="l" rtl="0">
              <a:spcBef>
                <a:spcPts val="320"/>
              </a:spcBef>
              <a:buClr>
                <a:schemeClr val="accent1"/>
              </a:buClr>
              <a:buSzPct val="100000"/>
              <a:buFont typeface="Arial"/>
              <a:buChar char="•"/>
              <a:defRPr sz="1600" b="0" i="0" u="none" strike="noStrike" cap="none">
                <a:solidFill>
                  <a:schemeClr val="dk1"/>
                </a:solidFill>
                <a:latin typeface="Roboto"/>
                <a:ea typeface="Roboto"/>
                <a:cs typeface="Roboto"/>
                <a:sym typeface="Roboto"/>
              </a:defRPr>
            </a:lvl4pPr>
            <a:lvl5pPr marL="1188720" marR="0" lvl="4" indent="-58419" algn="l" rtl="0">
              <a:spcBef>
                <a:spcPts val="280"/>
              </a:spcBef>
              <a:buClr>
                <a:schemeClr val="accent1"/>
              </a:buClr>
              <a:buSzPct val="100000"/>
              <a:buFont typeface="Arial"/>
              <a:buChar char="•"/>
              <a:defRPr sz="1400" b="0" i="0" u="none" strike="noStrike" cap="none">
                <a:solidFill>
                  <a:schemeClr val="dk1"/>
                </a:solidFill>
                <a:latin typeface="Roboto"/>
                <a:ea typeface="Roboto"/>
                <a:cs typeface="Roboto"/>
                <a:sym typeface="Roboto"/>
              </a:defRPr>
            </a:lvl5pPr>
            <a:lvl6pPr marL="1371600" marR="0" lvl="5" indent="-10795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6pPr>
            <a:lvl7pPr marL="1554480" marR="0" lvl="6" indent="-10033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7pPr>
            <a:lvl8pPr marL="1737360" marR="0" lvl="7" indent="-105410"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8pPr>
            <a:lvl9pPr marL="1920240" marR="0" lvl="8" indent="-110489" algn="l" rtl="0">
              <a:spcBef>
                <a:spcPts val="260"/>
              </a:spcBef>
              <a:buClr>
                <a:schemeClr val="accent1"/>
              </a:buClr>
              <a:buSzPct val="1000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Shape 13"/>
          <p:cNvSpPr/>
          <p:nvPr/>
        </p:nvSpPr>
        <p:spPr>
          <a:xfrm>
            <a:off x="0" y="1"/>
            <a:ext cx="9906000" cy="36575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Roboto"/>
              <a:ea typeface="Roboto"/>
              <a:cs typeface="Roboto"/>
              <a:sym typeface="Roboto"/>
            </a:endParaRPr>
          </a:p>
        </p:txBody>
      </p:sp>
      <p:sp>
        <p:nvSpPr>
          <p:cNvPr id="14" name="Shape 14"/>
          <p:cNvSpPr txBox="1">
            <a:spLocks noGrp="1"/>
          </p:cNvSpPr>
          <p:nvPr>
            <p:ph type="ftr" idx="11"/>
          </p:nvPr>
        </p:nvSpPr>
        <p:spPr>
          <a:xfrm>
            <a:off x="0" y="18289"/>
            <a:ext cx="9012307" cy="347471"/>
          </a:xfrm>
          <a:prstGeom prst="rect">
            <a:avLst/>
          </a:prstGeom>
          <a:noFill/>
          <a:ln>
            <a:noFill/>
          </a:ln>
        </p:spPr>
        <p:txBody>
          <a:bodyPr lIns="91425" tIns="91425" rIns="91425" bIns="91425" anchor="ctr" anchorCtr="0"/>
          <a:lstStyle>
            <a:lvl1pPr marL="0" marR="0" lvl="0" indent="0" algn="ctr" rtl="0">
              <a:spcBef>
                <a:spcPts val="0"/>
              </a:spcBef>
              <a:buNone/>
              <a:defRPr sz="1050" b="0" i="0" u="none" strike="noStrike" cap="none">
                <a:solidFill>
                  <a:srgbClr val="FFFFFF"/>
                </a:solidFill>
                <a:latin typeface="Roboto Condensed"/>
                <a:ea typeface="Roboto Condensed"/>
                <a:cs typeface="Roboto Condensed"/>
                <a:sym typeface="Roboto Condensed"/>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a:t>OpenChain Japan WG / Licensed under CC0 1.0</a:t>
            </a:r>
            <a:endParaRPr/>
          </a:p>
        </p:txBody>
      </p:sp>
      <p:sp>
        <p:nvSpPr>
          <p:cNvPr id="15" name="Shape 15"/>
          <p:cNvSpPr txBox="1">
            <a:spLocks noGrp="1"/>
          </p:cNvSpPr>
          <p:nvPr>
            <p:ph type="sldNum" idx="12"/>
          </p:nvPr>
        </p:nvSpPr>
        <p:spPr>
          <a:xfrm>
            <a:off x="9012307" y="18288"/>
            <a:ext cx="398392" cy="32918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200" b="0" i="0" u="none" strike="noStrike" cap="none">
                <a:solidFill>
                  <a:srgbClr val="FFFFFF"/>
                </a:solidFill>
                <a:latin typeface="Roboto"/>
                <a:ea typeface="Roboto"/>
                <a:cs typeface="Roboto"/>
                <a:sym typeface="Roboto"/>
              </a:rPr>
              <a:t>‹#›</a:t>
            </a:fld>
            <a:endParaRPr lang="en-US" sz="1200" b="0" i="0" u="none" strike="noStrike" cap="none">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openchainproject.org/about/leaders"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openchain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OpenChain-Project/" TargetMode="External"/><Relationship Id="rId5" Type="http://schemas.openxmlformats.org/officeDocument/2006/relationships/hyperlink" Target="https://www.uberconference.com/room/openchainproject" TargetMode="External"/><Relationship Id="rId4" Type="http://schemas.openxmlformats.org/officeDocument/2006/relationships/hyperlink" Target="https://lists.openchainproject.org/g/mai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iki.linuxfoundation.org/openchain/openchain-japanese-working-gro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pan-wg+subscribe@lists.openchainproject.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mailto:japan-sg-tooling+subscribe@lists.openchainproject.org" TargetMode="External"/><Relationship Id="rId5" Type="http://schemas.openxmlformats.org/officeDocument/2006/relationships/hyperlink" Target="mailto:japan-sg-planning+subscribe@lists.openchainproject.org" TargetMode="External"/><Relationship Id="rId4" Type="http://schemas.openxmlformats.org/officeDocument/2006/relationships/hyperlink" Target="mailto:japan-sg-licensing+subscribe@lists.openchainproject.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chainproject.org/spe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chainproject.org/conformance" TargetMode="External"/><Relationship Id="rId4" Type="http://schemas.openxmlformats.org/officeDocument/2006/relationships/hyperlink" Target="https://www.openchainproject.org/trans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742950" y="3505200"/>
            <a:ext cx="8386514" cy="1752600"/>
          </a:xfrm>
        </p:spPr>
        <p:txBody>
          <a:bodyPr/>
          <a:lstStyle/>
          <a:p>
            <a:pPr algn="r"/>
            <a:r>
              <a:rPr kumimoji="1" lang="en-US" altLang="ja-JP" dirty="0">
                <a:latin typeface="+mn-ea"/>
                <a:ea typeface="+mn-ea"/>
              </a:rPr>
              <a:t>2019</a:t>
            </a:r>
            <a:r>
              <a:rPr kumimoji="1" lang="ja-JP" altLang="en-US" dirty="0">
                <a:latin typeface="+mn-ea"/>
                <a:ea typeface="+mn-ea"/>
              </a:rPr>
              <a:t>年</a:t>
            </a:r>
            <a:r>
              <a:rPr kumimoji="1" lang="en-US" altLang="ja-JP" dirty="0">
                <a:latin typeface="+mn-ea"/>
                <a:ea typeface="+mn-ea"/>
              </a:rPr>
              <a:t>12</a:t>
            </a:r>
            <a:r>
              <a:rPr kumimoji="1" lang="ja-JP" altLang="en-US" dirty="0">
                <a:latin typeface="+mn-ea"/>
                <a:ea typeface="+mn-ea"/>
              </a:rPr>
              <a:t>月</a:t>
            </a:r>
            <a:r>
              <a:rPr kumimoji="1" lang="en-US" altLang="ja-JP" dirty="0">
                <a:latin typeface="+mn-ea"/>
                <a:ea typeface="+mn-ea"/>
              </a:rPr>
              <a:t>19</a:t>
            </a:r>
            <a:r>
              <a:rPr kumimoji="1" lang="ja-JP" altLang="en-US" dirty="0">
                <a:latin typeface="+mn-ea"/>
                <a:ea typeface="+mn-ea"/>
              </a:rPr>
              <a:t>日</a:t>
            </a:r>
            <a:endParaRPr kumimoji="1" lang="en-US" altLang="ja-JP" dirty="0">
              <a:latin typeface="+mn-ea"/>
              <a:ea typeface="+mn-ea"/>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1371601"/>
            <a:ext cx="8575104" cy="1927225"/>
          </a:xfrm>
        </p:spPr>
        <p:txBody>
          <a:bodyPr/>
          <a:lstStyle/>
          <a:p>
            <a:r>
              <a:rPr lang="en-US" sz="4800" dirty="0">
                <a:solidFill>
                  <a:srgbClr val="E56B45"/>
                </a:solidFill>
              </a:rPr>
              <a:t>Japan WG</a:t>
            </a:r>
            <a:endParaRPr lang="en-US" sz="4800" dirty="0">
              <a:solidFill>
                <a:srgbClr val="E56B45"/>
              </a:solidFill>
              <a:latin typeface="+mj-ea"/>
              <a:ea typeface="+mj-ea"/>
            </a:endParaRPr>
          </a:p>
        </p:txBody>
      </p:sp>
      <p:sp>
        <p:nvSpPr>
          <p:cNvPr id="3" name="テキスト ボックス 2">
            <a:extLst>
              <a:ext uri="{FF2B5EF4-FFF2-40B4-BE49-F238E27FC236}">
                <a16:creationId xmlns:a16="http://schemas.microsoft.com/office/drawing/2014/main" id="{50CEDDFB-1409-4A37-BE62-60C08686E4CC}"/>
              </a:ext>
            </a:extLst>
          </p:cNvPr>
          <p:cNvSpPr txBox="1"/>
          <p:nvPr/>
        </p:nvSpPr>
        <p:spPr>
          <a:xfrm>
            <a:off x="5745088" y="6527700"/>
            <a:ext cx="4065537" cy="307777"/>
          </a:xfrm>
          <a:prstGeom prst="rect">
            <a:avLst/>
          </a:prstGeom>
          <a:noFill/>
        </p:spPr>
        <p:txBody>
          <a:bodyPr wrap="none" rtlCol="0">
            <a:spAutoFit/>
          </a:bodyPr>
          <a:lstStyle/>
          <a:p>
            <a:r>
              <a:rPr kumimoji="1" lang="en-US" altLang="ja-JP" dirty="0" err="1"/>
              <a:t>OpenChain</a:t>
            </a:r>
            <a:r>
              <a:rPr kumimoji="1" lang="en-US" altLang="ja-JP" dirty="0"/>
              <a:t> Japan WG / Licensed under CC0 1.0</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Leaders of OpenChain Project</a:t>
            </a:r>
            <a:endParaRPr lang="en-US" sz="4000" b="0" i="0" u="none" strike="noStrike" cap="none" dirty="0">
              <a:solidFill>
                <a:srgbClr val="D2533C"/>
              </a:solidFill>
              <a:latin typeface="+mj-ea"/>
              <a:ea typeface="+mj-ea"/>
              <a:cs typeface="Roboto"/>
              <a:sym typeface="Roboto"/>
            </a:endParaRPr>
          </a:p>
        </p:txBody>
      </p:sp>
      <p:graphicFrame>
        <p:nvGraphicFramePr>
          <p:cNvPr id="3" name="表 3">
            <a:extLst>
              <a:ext uri="{FF2B5EF4-FFF2-40B4-BE49-F238E27FC236}">
                <a16:creationId xmlns:a16="http://schemas.microsoft.com/office/drawing/2014/main" id="{87364388-92C1-425E-9117-167B88AF4D89}"/>
              </a:ext>
            </a:extLst>
          </p:cNvPr>
          <p:cNvGraphicFramePr>
            <a:graphicFrameLocks noGrp="1"/>
          </p:cNvGraphicFramePr>
          <p:nvPr>
            <p:extLst>
              <p:ext uri="{D42A27DB-BD31-4B8C-83A1-F6EECF244321}">
                <p14:modId xmlns:p14="http://schemas.microsoft.com/office/powerpoint/2010/main" val="4249783088"/>
              </p:ext>
            </p:extLst>
          </p:nvPr>
        </p:nvGraphicFramePr>
        <p:xfrm>
          <a:off x="272480" y="1538604"/>
          <a:ext cx="9433047" cy="5058748"/>
        </p:xfrm>
        <a:graphic>
          <a:graphicData uri="http://schemas.openxmlformats.org/drawingml/2006/table">
            <a:tbl>
              <a:tblPr firstRow="1" bandRow="1">
                <a:tableStyleId>{F4F82D48-C7AC-4557-B803-6118D1D7CCD9}</a:tableStyleId>
              </a:tblPr>
              <a:tblGrid>
                <a:gridCol w="3144349">
                  <a:extLst>
                    <a:ext uri="{9D8B030D-6E8A-4147-A177-3AD203B41FA5}">
                      <a16:colId xmlns:a16="http://schemas.microsoft.com/office/drawing/2014/main" val="660228608"/>
                    </a:ext>
                  </a:extLst>
                </a:gridCol>
                <a:gridCol w="3144349">
                  <a:extLst>
                    <a:ext uri="{9D8B030D-6E8A-4147-A177-3AD203B41FA5}">
                      <a16:colId xmlns:a16="http://schemas.microsoft.com/office/drawing/2014/main" val="2782887646"/>
                    </a:ext>
                  </a:extLst>
                </a:gridCol>
                <a:gridCol w="3144349">
                  <a:extLst>
                    <a:ext uri="{9D8B030D-6E8A-4147-A177-3AD203B41FA5}">
                      <a16:colId xmlns:a16="http://schemas.microsoft.com/office/drawing/2014/main" val="1093927543"/>
                    </a:ext>
                  </a:extLst>
                </a:gridCol>
              </a:tblGrid>
              <a:tr h="5058748">
                <a:tc>
                  <a:txBody>
                    <a:bodyPr/>
                    <a:lstStyle/>
                    <a:p>
                      <a:pPr algn="ctr"/>
                      <a:r>
                        <a:rPr kumimoji="1" lang="en-US" altLang="ja-JP" sz="2000" dirty="0"/>
                        <a:t>Work Team Leads</a:t>
                      </a:r>
                      <a:endParaRPr kumimoji="1" lang="ja-JP" altLang="en-US" sz="2000" dirty="0"/>
                    </a:p>
                  </a:txBody>
                  <a:tcPr/>
                </a:tc>
                <a:tc>
                  <a:txBody>
                    <a:bodyPr/>
                    <a:lstStyle/>
                    <a:p>
                      <a:pPr algn="ctr"/>
                      <a:r>
                        <a:rPr kumimoji="1" lang="en-US" altLang="ja-JP" sz="2000" dirty="0"/>
                        <a:t>Governing Board</a:t>
                      </a:r>
                      <a:endParaRPr kumimoji="1" lang="ja-JP" altLang="en-US" sz="2000" dirty="0"/>
                    </a:p>
                  </a:txBody>
                  <a:tcPr/>
                </a:tc>
                <a:tc>
                  <a:txBody>
                    <a:bodyPr/>
                    <a:lstStyle/>
                    <a:p>
                      <a:pPr algn="ctr"/>
                      <a:r>
                        <a:rPr kumimoji="1" lang="en-US" altLang="ja-JP" sz="2000" dirty="0"/>
                        <a:t>General Manager</a:t>
                      </a:r>
                      <a:endParaRPr kumimoji="1" lang="ja-JP" altLang="en-US" sz="2000" dirty="0"/>
                    </a:p>
                  </a:txBody>
                  <a:tcPr/>
                </a:tc>
                <a:extLst>
                  <a:ext uri="{0D108BD9-81ED-4DB2-BD59-A6C34878D82A}">
                    <a16:rowId xmlns:a16="http://schemas.microsoft.com/office/drawing/2014/main" val="678978848"/>
                  </a:ext>
                </a:extLst>
              </a:tr>
            </a:tbl>
          </a:graphicData>
        </a:graphic>
      </p:graphicFrame>
      <p:sp>
        <p:nvSpPr>
          <p:cNvPr id="10" name="テキスト ボックス 9">
            <a:extLst>
              <a:ext uri="{FF2B5EF4-FFF2-40B4-BE49-F238E27FC236}">
                <a16:creationId xmlns:a16="http://schemas.microsoft.com/office/drawing/2014/main" id="{5E80D9E1-D139-4E7C-9F8E-7D7C66FC0BC4}"/>
              </a:ext>
            </a:extLst>
          </p:cNvPr>
          <p:cNvSpPr txBox="1"/>
          <p:nvPr/>
        </p:nvSpPr>
        <p:spPr>
          <a:xfrm>
            <a:off x="302162" y="5973000"/>
            <a:ext cx="3024335" cy="577081"/>
          </a:xfrm>
          <a:prstGeom prst="rect">
            <a:avLst/>
          </a:prstGeom>
          <a:noFill/>
        </p:spPr>
        <p:txBody>
          <a:bodyPr wrap="square" rtlCol="0">
            <a:spAutoFit/>
          </a:bodyPr>
          <a:lstStyle/>
          <a:p>
            <a:r>
              <a:rPr kumimoji="1" lang="en-US" altLang="ja-JP" sz="1050" dirty="0"/>
              <a:t>See </a:t>
            </a:r>
            <a:r>
              <a:rPr kumimoji="1" lang="en-US" altLang="ja-JP" sz="1050" dirty="0">
                <a:hlinkClick r:id="rId3"/>
              </a:rPr>
              <a:t>https://www.openchainproject.org/about/leaders</a:t>
            </a:r>
            <a:r>
              <a:rPr kumimoji="1" lang="en-US" altLang="ja-JP" sz="1050" dirty="0"/>
              <a:t> for other community leaders.</a:t>
            </a:r>
            <a:endParaRPr kumimoji="1" lang="ja-JP" altLang="en-US" sz="1050" dirty="0"/>
          </a:p>
        </p:txBody>
      </p:sp>
      <p:sp>
        <p:nvSpPr>
          <p:cNvPr id="12" name="テキスト ボックス 11">
            <a:extLst>
              <a:ext uri="{FF2B5EF4-FFF2-40B4-BE49-F238E27FC236}">
                <a16:creationId xmlns:a16="http://schemas.microsoft.com/office/drawing/2014/main" id="{1B53C2D0-2F8F-4241-87E4-6BEB9D5AA765}"/>
              </a:ext>
            </a:extLst>
          </p:cNvPr>
          <p:cNvSpPr txBox="1"/>
          <p:nvPr/>
        </p:nvSpPr>
        <p:spPr>
          <a:xfrm>
            <a:off x="1368923" y="2136053"/>
            <a:ext cx="1966329" cy="677108"/>
          </a:xfrm>
          <a:prstGeom prst="rect">
            <a:avLst/>
          </a:prstGeom>
          <a:noFill/>
        </p:spPr>
        <p:txBody>
          <a:bodyPr wrap="square" rtlCol="0">
            <a:spAutoFit/>
          </a:bodyPr>
          <a:lstStyle/>
          <a:p>
            <a:r>
              <a:rPr kumimoji="1" lang="en-US" altLang="ja-JP" dirty="0"/>
              <a:t>Mark </a:t>
            </a:r>
            <a:r>
              <a:rPr kumimoji="1" lang="en-US" altLang="ja-JP" dirty="0" err="1"/>
              <a:t>Gisi</a:t>
            </a:r>
            <a:endParaRPr kumimoji="1" lang="en-US" altLang="ja-JP" dirty="0"/>
          </a:p>
          <a:p>
            <a:r>
              <a:rPr kumimoji="1" lang="en-US" altLang="ja-JP" sz="1200" dirty="0">
                <a:solidFill>
                  <a:schemeClr val="tx1"/>
                </a:solidFill>
              </a:rPr>
              <a:t>Specification Work Team </a:t>
            </a:r>
            <a:r>
              <a:rPr kumimoji="1" lang="en-US" altLang="ja-JP" sz="1200" dirty="0"/>
              <a:t>Chair </a:t>
            </a:r>
          </a:p>
        </p:txBody>
      </p:sp>
      <p:sp>
        <p:nvSpPr>
          <p:cNvPr id="13" name="テキスト ボックス 12">
            <a:extLst>
              <a:ext uri="{FF2B5EF4-FFF2-40B4-BE49-F238E27FC236}">
                <a16:creationId xmlns:a16="http://schemas.microsoft.com/office/drawing/2014/main" id="{AD95AC3D-E154-4935-83BD-50691C5686BF}"/>
              </a:ext>
            </a:extLst>
          </p:cNvPr>
          <p:cNvSpPr txBox="1"/>
          <p:nvPr/>
        </p:nvSpPr>
        <p:spPr>
          <a:xfrm>
            <a:off x="3914870" y="3721833"/>
            <a:ext cx="2015295" cy="553998"/>
          </a:xfrm>
          <a:prstGeom prst="rect">
            <a:avLst/>
          </a:prstGeom>
          <a:noFill/>
        </p:spPr>
        <p:txBody>
          <a:bodyPr wrap="none" rtlCol="0">
            <a:spAutoFit/>
          </a:bodyPr>
          <a:lstStyle/>
          <a:p>
            <a:r>
              <a:rPr kumimoji="1" lang="en-US" altLang="ja-JP" sz="1600" dirty="0"/>
              <a:t>David Marr</a:t>
            </a:r>
          </a:p>
          <a:p>
            <a:r>
              <a:rPr kumimoji="1" lang="en-US" altLang="ja-JP" dirty="0"/>
              <a:t>Governing Board Chair</a:t>
            </a:r>
            <a:endParaRPr kumimoji="1" lang="ja-JP" altLang="en-US" dirty="0"/>
          </a:p>
        </p:txBody>
      </p:sp>
      <p:sp>
        <p:nvSpPr>
          <p:cNvPr id="14" name="テキスト ボックス 13">
            <a:extLst>
              <a:ext uri="{FF2B5EF4-FFF2-40B4-BE49-F238E27FC236}">
                <a16:creationId xmlns:a16="http://schemas.microsoft.com/office/drawing/2014/main" id="{578929A0-D4E3-4DF2-AB0E-BEDDFA78EC74}"/>
              </a:ext>
            </a:extLst>
          </p:cNvPr>
          <p:cNvSpPr txBox="1"/>
          <p:nvPr/>
        </p:nvSpPr>
        <p:spPr>
          <a:xfrm>
            <a:off x="7338142" y="3721833"/>
            <a:ext cx="1709122" cy="553998"/>
          </a:xfrm>
          <a:prstGeom prst="rect">
            <a:avLst/>
          </a:prstGeom>
          <a:noFill/>
        </p:spPr>
        <p:txBody>
          <a:bodyPr wrap="none" rtlCol="0">
            <a:spAutoFit/>
          </a:bodyPr>
          <a:lstStyle/>
          <a:p>
            <a:r>
              <a:rPr lang="en-US" altLang="ja-JP" sz="1600" dirty="0">
                <a:solidFill>
                  <a:schemeClr val="tx1"/>
                </a:solidFill>
              </a:rPr>
              <a:t>Shane Coughlan</a:t>
            </a:r>
          </a:p>
          <a:p>
            <a:r>
              <a:rPr lang="en-US" altLang="ja-JP" dirty="0">
                <a:solidFill>
                  <a:schemeClr val="tx1"/>
                </a:solidFill>
              </a:rPr>
              <a:t>General Manager</a:t>
            </a: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C7F404DE-AA2F-4D8B-B8F1-3FAAF1CD59FC}"/>
              </a:ext>
            </a:extLst>
          </p:cNvPr>
          <p:cNvSpPr txBox="1"/>
          <p:nvPr/>
        </p:nvSpPr>
        <p:spPr>
          <a:xfrm>
            <a:off x="1376215" y="3151990"/>
            <a:ext cx="1943161" cy="677108"/>
          </a:xfrm>
          <a:prstGeom prst="rect">
            <a:avLst/>
          </a:prstGeom>
          <a:noFill/>
        </p:spPr>
        <p:txBody>
          <a:bodyPr wrap="none" rtlCol="0">
            <a:spAutoFit/>
          </a:bodyPr>
          <a:lstStyle/>
          <a:p>
            <a:r>
              <a:rPr kumimoji="1" lang="en-US" altLang="ja-JP" dirty="0"/>
              <a:t>Miriam </a:t>
            </a:r>
            <a:r>
              <a:rPr kumimoji="1" lang="en-US" altLang="ja-JP" dirty="0" err="1"/>
              <a:t>Ballhausen</a:t>
            </a:r>
            <a:endParaRPr kumimoji="1" lang="en-US" altLang="ja-JP" dirty="0"/>
          </a:p>
          <a:p>
            <a:r>
              <a:rPr kumimoji="1" lang="en-US" altLang="ja-JP" sz="1200" dirty="0">
                <a:solidFill>
                  <a:schemeClr val="tx1"/>
                </a:solidFill>
              </a:rPr>
              <a:t>Conformance Work Team</a:t>
            </a:r>
            <a:endParaRPr kumimoji="1" lang="ja-JP" altLang="en-US" sz="1200" dirty="0">
              <a:solidFill>
                <a:schemeClr val="tx1"/>
              </a:solidFill>
            </a:endParaRPr>
          </a:p>
          <a:p>
            <a:r>
              <a:rPr kumimoji="1" lang="en-US" altLang="ja-JP" sz="1200" dirty="0"/>
              <a:t>Chair</a:t>
            </a:r>
            <a:endParaRPr kumimoji="1" lang="ja-JP" altLang="en-US" sz="1200" dirty="0"/>
          </a:p>
        </p:txBody>
      </p:sp>
      <p:sp>
        <p:nvSpPr>
          <p:cNvPr id="16" name="テキスト ボックス 15">
            <a:extLst>
              <a:ext uri="{FF2B5EF4-FFF2-40B4-BE49-F238E27FC236}">
                <a16:creationId xmlns:a16="http://schemas.microsoft.com/office/drawing/2014/main" id="{F9C5773D-3261-453C-896F-06E9332885DE}"/>
              </a:ext>
            </a:extLst>
          </p:cNvPr>
          <p:cNvSpPr txBox="1"/>
          <p:nvPr/>
        </p:nvSpPr>
        <p:spPr>
          <a:xfrm>
            <a:off x="1368957" y="4157073"/>
            <a:ext cx="1931998" cy="677108"/>
          </a:xfrm>
          <a:prstGeom prst="rect">
            <a:avLst/>
          </a:prstGeom>
          <a:noFill/>
        </p:spPr>
        <p:txBody>
          <a:bodyPr wrap="square" rtlCol="0">
            <a:spAutoFit/>
          </a:bodyPr>
          <a:lstStyle/>
          <a:p>
            <a:r>
              <a:rPr kumimoji="1" lang="en-US" altLang="ja-JP" dirty="0" err="1"/>
              <a:t>Alexios</a:t>
            </a:r>
            <a:r>
              <a:rPr kumimoji="1" lang="en-US" altLang="ja-JP" dirty="0"/>
              <a:t> </a:t>
            </a:r>
            <a:r>
              <a:rPr kumimoji="1" lang="en-US" altLang="ja-JP" dirty="0" err="1"/>
              <a:t>Zavras</a:t>
            </a:r>
            <a:endParaRPr kumimoji="1" lang="en-US" altLang="ja-JP" dirty="0"/>
          </a:p>
          <a:p>
            <a:r>
              <a:rPr kumimoji="1" lang="en-US" altLang="ja-JP" sz="1200" dirty="0"/>
              <a:t>Curriculum Work Team Chair</a:t>
            </a:r>
          </a:p>
        </p:txBody>
      </p:sp>
      <p:sp>
        <p:nvSpPr>
          <p:cNvPr id="17" name="テキスト ボックス 16">
            <a:extLst>
              <a:ext uri="{FF2B5EF4-FFF2-40B4-BE49-F238E27FC236}">
                <a16:creationId xmlns:a16="http://schemas.microsoft.com/office/drawing/2014/main" id="{AEEBE8F2-D06F-4DBF-8C74-3C329DFAA1B6}"/>
              </a:ext>
            </a:extLst>
          </p:cNvPr>
          <p:cNvSpPr txBox="1"/>
          <p:nvPr/>
        </p:nvSpPr>
        <p:spPr>
          <a:xfrm>
            <a:off x="1360168" y="5184075"/>
            <a:ext cx="1931998" cy="677108"/>
          </a:xfrm>
          <a:prstGeom prst="rect">
            <a:avLst/>
          </a:prstGeom>
          <a:noFill/>
        </p:spPr>
        <p:txBody>
          <a:bodyPr wrap="square" rtlCol="0">
            <a:spAutoFit/>
          </a:bodyPr>
          <a:lstStyle/>
          <a:p>
            <a:r>
              <a:rPr kumimoji="1" lang="en-US" altLang="ja-JP" dirty="0"/>
              <a:t>Nathan </a:t>
            </a:r>
            <a:r>
              <a:rPr kumimoji="1" lang="en-US" altLang="ja-JP" dirty="0" err="1"/>
              <a:t>Kumagai</a:t>
            </a:r>
            <a:endParaRPr kumimoji="1" lang="en-US" altLang="ja-JP" dirty="0"/>
          </a:p>
          <a:p>
            <a:r>
              <a:rPr kumimoji="1" lang="en-US" altLang="ja-JP" sz="1200" dirty="0"/>
              <a:t>Onboarding Work Team Chair</a:t>
            </a:r>
          </a:p>
        </p:txBody>
      </p:sp>
      <p:sp>
        <p:nvSpPr>
          <p:cNvPr id="18" name="テキスト ボックス 17">
            <a:extLst>
              <a:ext uri="{FF2B5EF4-FFF2-40B4-BE49-F238E27FC236}">
                <a16:creationId xmlns:a16="http://schemas.microsoft.com/office/drawing/2014/main" id="{5E3DF84C-A4BF-4478-830A-D7A7C8A8FD04}"/>
              </a:ext>
            </a:extLst>
          </p:cNvPr>
          <p:cNvSpPr txBox="1"/>
          <p:nvPr/>
        </p:nvSpPr>
        <p:spPr>
          <a:xfrm>
            <a:off x="4023696" y="5963487"/>
            <a:ext cx="1895071" cy="338554"/>
          </a:xfrm>
          <a:prstGeom prst="rect">
            <a:avLst/>
          </a:prstGeom>
          <a:noFill/>
        </p:spPr>
        <p:txBody>
          <a:bodyPr wrap="none" rtlCol="0">
            <a:spAutoFit/>
          </a:bodyPr>
          <a:lstStyle/>
          <a:p>
            <a:r>
              <a:rPr kumimoji="1" lang="en-US" altLang="ja-JP" sz="1600" dirty="0"/>
              <a:t>Platinum Members</a:t>
            </a:r>
            <a:endParaRPr kumimoji="1" lang="ja-JP" altLang="en-US" dirty="0"/>
          </a:p>
        </p:txBody>
      </p:sp>
      <p:pic>
        <p:nvPicPr>
          <p:cNvPr id="19" name="Picture 5">
            <a:extLst>
              <a:ext uri="{FF2B5EF4-FFF2-40B4-BE49-F238E27FC236}">
                <a16:creationId xmlns:a16="http://schemas.microsoft.com/office/drawing/2014/main" id="{A05895CE-77F9-4B03-9D97-C724C8E8A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633" y="4735545"/>
            <a:ext cx="2628900" cy="1460500"/>
          </a:xfrm>
          <a:prstGeom prst="rect">
            <a:avLst/>
          </a:prstGeom>
        </p:spPr>
      </p:pic>
      <p:pic>
        <p:nvPicPr>
          <p:cNvPr id="24" name="図 23">
            <a:extLst>
              <a:ext uri="{FF2B5EF4-FFF2-40B4-BE49-F238E27FC236}">
                <a16:creationId xmlns:a16="http://schemas.microsoft.com/office/drawing/2014/main" id="{02A0D2F1-8EFA-422B-8397-D02D925A8163}"/>
              </a:ext>
            </a:extLst>
          </p:cNvPr>
          <p:cNvPicPr>
            <a:picLocks noChangeAspect="1"/>
          </p:cNvPicPr>
          <p:nvPr/>
        </p:nvPicPr>
        <p:blipFill>
          <a:blip r:embed="rId5"/>
          <a:stretch>
            <a:fillRect/>
          </a:stretch>
        </p:blipFill>
        <p:spPr>
          <a:xfrm>
            <a:off x="4273079" y="2117998"/>
            <a:ext cx="1447874" cy="1447874"/>
          </a:xfrm>
          <a:prstGeom prst="rect">
            <a:avLst/>
          </a:prstGeom>
        </p:spPr>
      </p:pic>
      <p:pic>
        <p:nvPicPr>
          <p:cNvPr id="25" name="図 24">
            <a:extLst>
              <a:ext uri="{FF2B5EF4-FFF2-40B4-BE49-F238E27FC236}">
                <a16:creationId xmlns:a16="http://schemas.microsoft.com/office/drawing/2014/main" id="{874027C0-B142-42F1-B512-0A207844E345}"/>
              </a:ext>
            </a:extLst>
          </p:cNvPr>
          <p:cNvPicPr>
            <a:picLocks noChangeAspect="1"/>
          </p:cNvPicPr>
          <p:nvPr/>
        </p:nvPicPr>
        <p:blipFill>
          <a:blip r:embed="rId6"/>
          <a:stretch>
            <a:fillRect/>
          </a:stretch>
        </p:blipFill>
        <p:spPr>
          <a:xfrm>
            <a:off x="7411146" y="2133512"/>
            <a:ext cx="1447874" cy="1447874"/>
          </a:xfrm>
          <a:prstGeom prst="rect">
            <a:avLst/>
          </a:prstGeom>
        </p:spPr>
      </p:pic>
      <p:pic>
        <p:nvPicPr>
          <p:cNvPr id="26" name="図 25">
            <a:extLst>
              <a:ext uri="{FF2B5EF4-FFF2-40B4-BE49-F238E27FC236}">
                <a16:creationId xmlns:a16="http://schemas.microsoft.com/office/drawing/2014/main" id="{7CFE5E67-A972-47D1-B355-0EDE5DBA829E}"/>
              </a:ext>
            </a:extLst>
          </p:cNvPr>
          <p:cNvPicPr>
            <a:picLocks noChangeAspect="1"/>
          </p:cNvPicPr>
          <p:nvPr/>
        </p:nvPicPr>
        <p:blipFill>
          <a:blip r:embed="rId7"/>
          <a:stretch>
            <a:fillRect/>
          </a:stretch>
        </p:blipFill>
        <p:spPr>
          <a:xfrm>
            <a:off x="461768" y="2013601"/>
            <a:ext cx="914447" cy="914447"/>
          </a:xfrm>
          <a:prstGeom prst="rect">
            <a:avLst/>
          </a:prstGeom>
        </p:spPr>
      </p:pic>
      <p:pic>
        <p:nvPicPr>
          <p:cNvPr id="27" name="図 26">
            <a:extLst>
              <a:ext uri="{FF2B5EF4-FFF2-40B4-BE49-F238E27FC236}">
                <a16:creationId xmlns:a16="http://schemas.microsoft.com/office/drawing/2014/main" id="{013EC4DD-5A20-4FC9-A9FB-5F23BEF9D6A3}"/>
              </a:ext>
            </a:extLst>
          </p:cNvPr>
          <p:cNvPicPr>
            <a:picLocks noChangeAspect="1"/>
          </p:cNvPicPr>
          <p:nvPr/>
        </p:nvPicPr>
        <p:blipFill>
          <a:blip r:embed="rId8"/>
          <a:stretch>
            <a:fillRect/>
          </a:stretch>
        </p:blipFill>
        <p:spPr>
          <a:xfrm>
            <a:off x="454476" y="3028951"/>
            <a:ext cx="914447" cy="914447"/>
          </a:xfrm>
          <a:prstGeom prst="rect">
            <a:avLst/>
          </a:prstGeom>
        </p:spPr>
      </p:pic>
      <p:pic>
        <p:nvPicPr>
          <p:cNvPr id="28" name="図 27">
            <a:extLst>
              <a:ext uri="{FF2B5EF4-FFF2-40B4-BE49-F238E27FC236}">
                <a16:creationId xmlns:a16="http://schemas.microsoft.com/office/drawing/2014/main" id="{EAC7498F-73BD-488A-8918-D651A2DA824F}"/>
              </a:ext>
            </a:extLst>
          </p:cNvPr>
          <p:cNvPicPr>
            <a:picLocks noChangeAspect="1"/>
          </p:cNvPicPr>
          <p:nvPr/>
        </p:nvPicPr>
        <p:blipFill>
          <a:blip r:embed="rId9"/>
          <a:stretch>
            <a:fillRect/>
          </a:stretch>
        </p:blipFill>
        <p:spPr>
          <a:xfrm>
            <a:off x="461769" y="4044301"/>
            <a:ext cx="914446" cy="914446"/>
          </a:xfrm>
          <a:prstGeom prst="rect">
            <a:avLst/>
          </a:prstGeom>
        </p:spPr>
      </p:pic>
      <p:pic>
        <p:nvPicPr>
          <p:cNvPr id="29" name="図 28">
            <a:extLst>
              <a:ext uri="{FF2B5EF4-FFF2-40B4-BE49-F238E27FC236}">
                <a16:creationId xmlns:a16="http://schemas.microsoft.com/office/drawing/2014/main" id="{47275185-BA5E-4F36-8BE7-8A81F238C3C6}"/>
              </a:ext>
            </a:extLst>
          </p:cNvPr>
          <p:cNvPicPr>
            <a:picLocks noChangeAspect="1"/>
          </p:cNvPicPr>
          <p:nvPr/>
        </p:nvPicPr>
        <p:blipFill>
          <a:blip r:embed="rId10"/>
          <a:stretch>
            <a:fillRect/>
          </a:stretch>
        </p:blipFill>
        <p:spPr>
          <a:xfrm>
            <a:off x="445722" y="5059650"/>
            <a:ext cx="914446" cy="914446"/>
          </a:xfrm>
          <a:prstGeom prst="rect">
            <a:avLst/>
          </a:prstGeom>
        </p:spPr>
      </p:pic>
      <p:pic>
        <p:nvPicPr>
          <p:cNvPr id="30" name="図 29">
            <a:extLst>
              <a:ext uri="{FF2B5EF4-FFF2-40B4-BE49-F238E27FC236}">
                <a16:creationId xmlns:a16="http://schemas.microsoft.com/office/drawing/2014/main" id="{4C214278-F144-46A4-99CD-FCC22675A1C3}"/>
              </a:ext>
            </a:extLst>
          </p:cNvPr>
          <p:cNvPicPr>
            <a:picLocks noChangeAspect="1"/>
          </p:cNvPicPr>
          <p:nvPr/>
        </p:nvPicPr>
        <p:blipFill>
          <a:blip r:embed="rId11"/>
          <a:stretch>
            <a:fillRect/>
          </a:stretch>
        </p:blipFill>
        <p:spPr>
          <a:xfrm>
            <a:off x="3456000" y="4482085"/>
            <a:ext cx="3030465" cy="1379098"/>
          </a:xfrm>
          <a:prstGeom prst="rect">
            <a:avLst/>
          </a:prstGeom>
        </p:spPr>
      </p:pic>
    </p:spTree>
    <p:extLst>
      <p:ext uri="{BB962C8B-B14F-4D97-AF65-F5344CB8AC3E}">
        <p14:creationId xmlns:p14="http://schemas.microsoft.com/office/powerpoint/2010/main" val="17054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Project</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Roboto" panose="020B0600070205080204" charset="0"/>
                <a:ea typeface="Roboto" panose="020B0600070205080204" charset="0"/>
              </a:rPr>
              <a:t>Website: </a:t>
            </a:r>
            <a:r>
              <a:rPr lang="en-US" altLang="ja-JP" dirty="0">
                <a:latin typeface="Roboto" panose="020B0600070205080204" charset="0"/>
                <a:ea typeface="Roboto" panose="020B0600070205080204" charset="0"/>
                <a:hlinkClick r:id="rId3"/>
              </a:rPr>
              <a:t>https://www.openchainproject.org/</a:t>
            </a:r>
            <a:endParaRPr lang="en-US" altLang="ja-JP" dirty="0">
              <a:latin typeface="Roboto" panose="020B0600070205080204" charset="0"/>
              <a:ea typeface="Roboto" panose="020B0600070205080204" charset="0"/>
            </a:endParaRPr>
          </a:p>
          <a:p>
            <a:pPr marL="342900" lvl="0" indent="-342900">
              <a:buFont typeface="Wingdings" pitchFamily="2" charset="2"/>
              <a:buChar char="u"/>
            </a:pPr>
            <a:r>
              <a:rPr lang="en-US" altLang="ja-JP" dirty="0"/>
              <a:t>Mailing List: </a:t>
            </a:r>
            <a:r>
              <a:rPr lang="en-US" altLang="ja-JP" dirty="0">
                <a:hlinkClick r:id="rId4"/>
              </a:rPr>
              <a:t>https://lists.openchainproject.org/g/main</a:t>
            </a:r>
            <a:endParaRPr lang="en-US" altLang="ja-JP" dirty="0"/>
          </a:p>
          <a:p>
            <a:pPr marL="1076325" lvl="0" indent="-342900">
              <a:buFont typeface="Wingdings" panose="05000000000000000000" pitchFamily="2" charset="2"/>
              <a:buChar char="ü"/>
            </a:pPr>
            <a:r>
              <a:rPr lang="en-US" altLang="ja-JP" dirty="0"/>
              <a:t>OpenChain Project Main</a:t>
            </a:r>
          </a:p>
          <a:p>
            <a:pPr marL="1076325" lvl="0" indent="-342900">
              <a:buFont typeface="Wingdings" panose="05000000000000000000" pitchFamily="2" charset="2"/>
              <a:buChar char="ü"/>
            </a:pPr>
            <a:r>
              <a:rPr lang="en-US" altLang="ja-JP" dirty="0"/>
              <a:t>Specification</a:t>
            </a:r>
          </a:p>
          <a:p>
            <a:pPr marL="342900" lvl="0" indent="-342900">
              <a:buFont typeface="Wingdings" pitchFamily="2" charset="2"/>
              <a:buChar char="u"/>
            </a:pPr>
            <a:r>
              <a:rPr lang="en-US" altLang="ja-JP" dirty="0">
                <a:latin typeface="Roboto" panose="020B0600070205080204" charset="0"/>
                <a:ea typeface="Roboto" panose="020B0600070205080204" charset="0"/>
              </a:rPr>
              <a:t>Work Team Conference Call </a:t>
            </a:r>
            <a:r>
              <a:rPr lang="en-US" altLang="ja-JP" dirty="0">
                <a:latin typeface="+mn-ea"/>
                <a:ea typeface="+mn-ea"/>
              </a:rPr>
              <a:t>(</a:t>
            </a:r>
            <a:r>
              <a:rPr lang="ja-JP" altLang="en-US" dirty="0">
                <a:latin typeface="+mn-ea"/>
                <a:ea typeface="+mn-ea"/>
              </a:rPr>
              <a:t>電話会議</a:t>
            </a:r>
            <a:r>
              <a:rPr lang="en-US" altLang="ja-JP" dirty="0">
                <a:latin typeface="+mn-ea"/>
                <a:ea typeface="+mn-ea"/>
              </a:rPr>
              <a:t>)</a:t>
            </a:r>
          </a:p>
          <a:p>
            <a:pPr marL="628650" lvl="0" indent="0">
              <a:buNone/>
            </a:pPr>
            <a:r>
              <a:rPr lang="en-US" altLang="ja-JP" dirty="0">
                <a:latin typeface="Roboto" panose="020B0600070205080204" charset="0"/>
                <a:ea typeface="Roboto" panose="020B0600070205080204" charset="0"/>
                <a:hlinkClick r:id="rId5"/>
              </a:rPr>
              <a:t>https://www.uberconference.com/room/openchainproject</a:t>
            </a:r>
            <a:endParaRPr lang="en-US" altLang="ja-JP" dirty="0">
              <a:latin typeface="Roboto" panose="020B0600070205080204" charset="0"/>
              <a:ea typeface="Roboto" panose="020B0600070205080204" charset="0"/>
            </a:endParaRPr>
          </a:p>
          <a:p>
            <a:pPr marL="1057275" indent="-342900">
              <a:buFont typeface="Wingdings" panose="05000000000000000000" pitchFamily="2" charset="2"/>
              <a:buChar char="ü"/>
            </a:pPr>
            <a:r>
              <a:rPr lang="ja-JP" altLang="en-US" dirty="0">
                <a:latin typeface="+mn-ea"/>
                <a:ea typeface="+mn-ea"/>
              </a:rPr>
              <a:t>米国西海岸時間　第１月曜日 </a:t>
            </a:r>
            <a:r>
              <a:rPr lang="en-US" altLang="ja-JP" dirty="0">
                <a:latin typeface="+mn-ea"/>
                <a:ea typeface="+mn-ea"/>
              </a:rPr>
              <a:t>9AM</a:t>
            </a:r>
          </a:p>
          <a:p>
            <a:pPr marL="1076325" indent="0">
              <a:buNone/>
            </a:pPr>
            <a:r>
              <a:rPr lang="ja-JP" altLang="en-US" dirty="0">
                <a:latin typeface="+mn-ea"/>
                <a:ea typeface="+mn-ea"/>
              </a:rPr>
              <a:t>日本時間 午前</a:t>
            </a:r>
            <a:r>
              <a:rPr lang="en-US" altLang="ja-JP" dirty="0">
                <a:latin typeface="+mn-ea"/>
                <a:ea typeface="+mn-ea"/>
              </a:rPr>
              <a:t>1</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2</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1057275" indent="-342900">
              <a:buFont typeface="Wingdings" panose="05000000000000000000" pitchFamily="2" charset="2"/>
              <a:buChar char="ü"/>
            </a:pPr>
            <a:r>
              <a:rPr lang="ja-JP" altLang="en-US" dirty="0">
                <a:latin typeface="+mn-ea"/>
                <a:ea typeface="+mn-ea"/>
              </a:rPr>
              <a:t>米国西海岸時間　第３月曜日 </a:t>
            </a:r>
            <a:r>
              <a:rPr lang="en-US" altLang="ja-JP" dirty="0">
                <a:latin typeface="+mn-ea"/>
                <a:ea typeface="+mn-ea"/>
              </a:rPr>
              <a:t>5PM</a:t>
            </a:r>
          </a:p>
          <a:p>
            <a:pPr marL="1076325" indent="0">
              <a:buNone/>
            </a:pPr>
            <a:r>
              <a:rPr lang="ja-JP" altLang="en-US" dirty="0">
                <a:latin typeface="+mn-ea"/>
                <a:ea typeface="+mn-ea"/>
              </a:rPr>
              <a:t>日本時間 午前</a:t>
            </a:r>
            <a:r>
              <a:rPr lang="en-US" altLang="ja-JP" dirty="0">
                <a:latin typeface="+mn-ea"/>
                <a:ea typeface="+mn-ea"/>
              </a:rPr>
              <a:t>9</a:t>
            </a:r>
            <a:r>
              <a:rPr lang="ja-JP" altLang="en-US" dirty="0">
                <a:latin typeface="+mn-ea"/>
                <a:ea typeface="+mn-ea"/>
              </a:rPr>
              <a:t>時</a:t>
            </a:r>
            <a:r>
              <a:rPr lang="en-US" altLang="ja-JP" dirty="0">
                <a:latin typeface="+mn-ea"/>
                <a:ea typeface="+mn-ea"/>
              </a:rPr>
              <a:t>(</a:t>
            </a:r>
            <a:r>
              <a:rPr lang="ja-JP" altLang="en-US" dirty="0">
                <a:latin typeface="+mn-ea"/>
                <a:ea typeface="+mn-ea"/>
              </a:rPr>
              <a:t>夏季</a:t>
            </a:r>
            <a:r>
              <a:rPr lang="en-US" altLang="ja-JP" dirty="0">
                <a:latin typeface="+mn-ea"/>
                <a:ea typeface="+mn-ea"/>
              </a:rPr>
              <a:t>)</a:t>
            </a:r>
            <a:r>
              <a:rPr lang="ja-JP" altLang="en-US" dirty="0">
                <a:latin typeface="+mn-ea"/>
                <a:ea typeface="+mn-ea"/>
              </a:rPr>
              <a:t>、午前</a:t>
            </a:r>
            <a:r>
              <a:rPr lang="en-US" altLang="ja-JP" dirty="0">
                <a:latin typeface="+mn-ea"/>
                <a:ea typeface="+mn-ea"/>
              </a:rPr>
              <a:t>10</a:t>
            </a:r>
            <a:r>
              <a:rPr lang="ja-JP" altLang="en-US" dirty="0">
                <a:latin typeface="+mn-ea"/>
                <a:ea typeface="+mn-ea"/>
              </a:rPr>
              <a:t>時</a:t>
            </a:r>
            <a:r>
              <a:rPr lang="en-US" altLang="ja-JP" dirty="0">
                <a:latin typeface="+mn-ea"/>
                <a:ea typeface="+mn-ea"/>
              </a:rPr>
              <a:t>(</a:t>
            </a:r>
            <a:r>
              <a:rPr lang="ja-JP" altLang="en-US" dirty="0">
                <a:latin typeface="+mn-ea"/>
                <a:ea typeface="+mn-ea"/>
              </a:rPr>
              <a:t>冬季</a:t>
            </a:r>
            <a:r>
              <a:rPr lang="en-US" altLang="ja-JP" dirty="0">
                <a:latin typeface="+mn-ea"/>
                <a:ea typeface="+mn-ea"/>
              </a:rPr>
              <a:t>)</a:t>
            </a:r>
          </a:p>
          <a:p>
            <a:pPr marL="342900" indent="-342900">
              <a:buFont typeface="Wingdings" pitchFamily="2" charset="2"/>
              <a:buChar char="u"/>
            </a:pPr>
            <a:r>
              <a:rPr lang="en-US" altLang="ja-JP" dirty="0">
                <a:latin typeface="+mn-ea"/>
                <a:ea typeface="+mn-ea"/>
              </a:rPr>
              <a:t>GitHub: </a:t>
            </a:r>
            <a:r>
              <a:rPr lang="en-US" altLang="ja-JP" dirty="0">
                <a:hlinkClick r:id="rId6"/>
              </a:rPr>
              <a:t>https://github.com/OpenChain-Project/</a:t>
            </a:r>
            <a:endParaRPr lang="en-US" altLang="ja-JP" dirty="0"/>
          </a:p>
        </p:txBody>
      </p:sp>
    </p:spTree>
    <p:extLst>
      <p:ext uri="{BB962C8B-B14F-4D97-AF65-F5344CB8AC3E}">
        <p14:creationId xmlns:p14="http://schemas.microsoft.com/office/powerpoint/2010/main" val="33344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ctr"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1222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Japan WG</a:t>
            </a:r>
            <a:r>
              <a:rPr lang="ja-JP" altLang="en-US" sz="4000" b="0" i="0" u="none" strike="noStrike" cap="none" dirty="0">
                <a:solidFill>
                  <a:srgbClr val="D2533C"/>
                </a:solidFill>
                <a:latin typeface="+mj-ea"/>
                <a:ea typeface="+mj-ea"/>
                <a:cs typeface="Roboto"/>
                <a:sym typeface="Roboto"/>
              </a:rPr>
              <a:t>設立</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344488" y="1412776"/>
            <a:ext cx="9433047"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dirty="0">
                <a:latin typeface="+mn-ea"/>
                <a:ea typeface="+mn-ea"/>
              </a:rPr>
              <a:t>2017</a:t>
            </a:r>
            <a:r>
              <a:rPr lang="ja-JP" altLang="en-US" dirty="0">
                <a:latin typeface="+mn-ea"/>
                <a:ea typeface="+mn-ea"/>
              </a:rPr>
              <a:t>年</a:t>
            </a:r>
            <a:r>
              <a:rPr lang="en-US" altLang="ja-JP" dirty="0">
                <a:latin typeface="+mn-ea"/>
                <a:ea typeface="+mn-ea"/>
              </a:rPr>
              <a:t>8</a:t>
            </a:r>
            <a:r>
              <a:rPr lang="ja-JP" altLang="en-US" dirty="0">
                <a:latin typeface="+mn-ea"/>
                <a:ea typeface="+mn-ea"/>
              </a:rPr>
              <a:t>月以降、トヨタ、日立、ソニーの日本企業が</a:t>
            </a:r>
            <a:r>
              <a:rPr lang="en-US" altLang="ja-JP" dirty="0" err="1">
                <a:latin typeface="+mn-ea"/>
                <a:ea typeface="+mn-ea"/>
              </a:rPr>
              <a:t>OpenChain</a:t>
            </a:r>
            <a:r>
              <a:rPr lang="ja-JP" altLang="en-US" dirty="0">
                <a:latin typeface="+mn-ea"/>
                <a:ea typeface="+mn-ea"/>
              </a:rPr>
              <a:t>に加盟。</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indent="-342900">
              <a:buFont typeface="Wingdings" pitchFamily="2" charset="2"/>
              <a:buChar char="u"/>
            </a:pPr>
            <a:r>
              <a:rPr lang="en-US" altLang="ja-JP" dirty="0" err="1">
                <a:latin typeface="+mn-ea"/>
                <a:ea typeface="+mn-ea"/>
              </a:rPr>
              <a:t>OpenChain</a:t>
            </a:r>
            <a:r>
              <a:rPr lang="ja-JP" altLang="en-US" dirty="0">
                <a:latin typeface="+mn-ea"/>
                <a:ea typeface="+mn-ea"/>
              </a:rPr>
              <a:t>の枠組みを使って面白いことしたいよね。</a:t>
            </a:r>
            <a:endParaRPr lang="en-US" altLang="ja-JP" dirty="0">
              <a:latin typeface="+mj-ea"/>
            </a:endParaRPr>
          </a:p>
          <a:p>
            <a:pPr marL="361950" lvl="0" indent="-161925">
              <a:buFont typeface="Arial" pitchFamily="34" charset="0"/>
              <a:buChar char="•"/>
            </a:pPr>
            <a:r>
              <a:rPr lang="ja-JP" altLang="en-US" dirty="0">
                <a:latin typeface="+mn-ea"/>
                <a:ea typeface="+mn-ea"/>
              </a:rPr>
              <a:t>日本でコンプライアンスの意識を高めよう！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日本からアジアに向かってコンプライアンスの意識を高めよう！</a:t>
            </a:r>
          </a:p>
          <a:p>
            <a:pPr marL="361950" lvl="0" indent="-161925">
              <a:buFont typeface="Arial" pitchFamily="34" charset="0"/>
              <a:buChar char="•"/>
            </a:pPr>
            <a:r>
              <a:rPr lang="ja-JP" altLang="en-US" dirty="0">
                <a:latin typeface="+mn-ea"/>
                <a:ea typeface="+mn-ea"/>
              </a:rPr>
              <a:t>コンプライアンスに対する課題に関して情報交換しよう！</a:t>
            </a:r>
            <a:endParaRPr lang="en-US" altLang="ja-JP" dirty="0">
              <a:latin typeface="+mn-ea"/>
              <a:ea typeface="+mn-ea"/>
            </a:endParaRPr>
          </a:p>
          <a:p>
            <a:pPr marL="361950" lvl="0" indent="-161925">
              <a:buFont typeface="Arial" pitchFamily="34" charset="0"/>
              <a:buChar char="•"/>
            </a:pPr>
            <a:r>
              <a:rPr lang="ja-JP" altLang="en-US" dirty="0">
                <a:latin typeface="+mn-ea"/>
                <a:ea typeface="+mn-ea"/>
              </a:rPr>
              <a:t>日本語で議論が出来る場を設けよう！</a:t>
            </a:r>
            <a:endParaRPr lang="en-US" altLang="ja-JP" dirty="0">
              <a:latin typeface="+mn-ea"/>
              <a:ea typeface="+mn-ea"/>
            </a:endParaRPr>
          </a:p>
          <a:p>
            <a:pPr marL="361950" lvl="0" indent="-161925">
              <a:buFont typeface="Arial" pitchFamily="34" charset="0"/>
              <a:buChar char="•"/>
            </a:pPr>
            <a:endParaRPr lang="en-US" altLang="ja-JP" sz="1100" dirty="0">
              <a:latin typeface="+mn-ea"/>
              <a:ea typeface="+mn-ea"/>
            </a:endParaRPr>
          </a:p>
          <a:p>
            <a:pPr marL="342900" lvl="0" indent="-342900">
              <a:buFont typeface="Wingdings" pitchFamily="2" charset="2"/>
              <a:buChar char="u"/>
            </a:pPr>
            <a:r>
              <a:rPr lang="ja-JP" altLang="en-US" dirty="0">
                <a:latin typeface="+mn-ea"/>
                <a:ea typeface="+mn-ea"/>
              </a:rPr>
              <a:t>仲間作りが必要だよね！？</a:t>
            </a:r>
            <a:endParaRPr lang="en-US" altLang="ja-JP" dirty="0">
              <a:latin typeface="+mn-ea"/>
              <a:ea typeface="+mn-ea"/>
            </a:endParaRPr>
          </a:p>
          <a:p>
            <a:pPr marL="361950" lvl="0" indent="-161925">
              <a:buFont typeface="Arial" pitchFamily="34" charset="0"/>
              <a:buChar char="•"/>
            </a:pPr>
            <a:r>
              <a:rPr lang="ja-JP" altLang="en-US" dirty="0">
                <a:latin typeface="+mn-ea"/>
                <a:ea typeface="+mn-ea"/>
              </a:rPr>
              <a:t>コミュニティを作ろう！</a:t>
            </a:r>
            <a:endParaRPr lang="en-US" altLang="ja-JP" dirty="0">
              <a:latin typeface="+mn-ea"/>
              <a:ea typeface="+mn-ea"/>
            </a:endParaRPr>
          </a:p>
        </p:txBody>
      </p:sp>
      <p:sp>
        <p:nvSpPr>
          <p:cNvPr id="4" name="正方形/長方形 3"/>
          <p:cNvSpPr/>
          <p:nvPr/>
        </p:nvSpPr>
        <p:spPr>
          <a:xfrm>
            <a:off x="272480" y="5589240"/>
            <a:ext cx="9433048" cy="936104"/>
          </a:xfrm>
          <a:prstGeom prst="rect">
            <a:avLst/>
          </a:prstGeom>
          <a:ln w="28575">
            <a:solidFill>
              <a:srgbClr val="7030A0"/>
            </a:solidFill>
          </a:ln>
        </p:spPr>
        <p:txBody>
          <a:bodyPr wrap="square" anchor="ctr">
            <a:noAutofit/>
          </a:bodyPr>
          <a:lstStyle/>
          <a:p>
            <a:pPr algn="ct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Japan WG</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は、日本企業同士の、日本語によるコミュニティです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32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Japan WG</a:t>
            </a:r>
            <a:r>
              <a:rPr lang="ja-JP" altLang="en-US" sz="4000" b="0" i="0" u="none" strike="noStrike" cap="none" dirty="0">
                <a:solidFill>
                  <a:srgbClr val="D2533C"/>
                </a:solidFill>
                <a:latin typeface="+mj-ea"/>
                <a:ea typeface="+mj-ea"/>
                <a:cs typeface="Roboto"/>
                <a:sym typeface="Roboto"/>
              </a:rPr>
              <a:t> 会合</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sz="1800" dirty="0">
                <a:latin typeface="+mn-ea"/>
                <a:ea typeface="+mn-ea"/>
              </a:rPr>
              <a:t>第</a:t>
            </a:r>
            <a:r>
              <a:rPr lang="en-US" altLang="ja-JP" sz="1800" dirty="0">
                <a:latin typeface="+mn-ea"/>
                <a:ea typeface="+mn-ea"/>
              </a:rPr>
              <a:t>1</a:t>
            </a:r>
            <a:r>
              <a:rPr lang="ja-JP" altLang="en-US" sz="1800" dirty="0">
                <a:latin typeface="+mn-ea"/>
                <a:ea typeface="+mn-ea"/>
              </a:rPr>
              <a:t>回 会合 </a:t>
            </a:r>
            <a:r>
              <a:rPr lang="en-US" altLang="ja-JP" sz="1800" dirty="0">
                <a:latin typeface="+mn-ea"/>
                <a:ea typeface="+mn-ea"/>
              </a:rPr>
              <a:t>2017/12/27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2</a:t>
            </a:r>
            <a:r>
              <a:rPr lang="ja-JP" altLang="en-US" sz="1800" dirty="0">
                <a:latin typeface="+mn-ea"/>
                <a:ea typeface="+mn-ea"/>
              </a:rPr>
              <a:t>回 会合 </a:t>
            </a:r>
            <a:r>
              <a:rPr lang="en-US" altLang="ja-JP" sz="1800" dirty="0">
                <a:latin typeface="+mn-ea"/>
                <a:ea typeface="+mn-ea"/>
              </a:rPr>
              <a:t>2018/2/22 @</a:t>
            </a:r>
            <a:r>
              <a:rPr lang="ja-JP" altLang="en-US" sz="1800" dirty="0">
                <a:latin typeface="+mn-ea"/>
                <a:ea typeface="+mn-ea"/>
              </a:rPr>
              <a:t>日立 </a:t>
            </a:r>
            <a:r>
              <a:rPr lang="en-US" altLang="ja-JP" sz="1800" dirty="0">
                <a:latin typeface="+mn-ea"/>
                <a:ea typeface="+mn-ea"/>
              </a:rPr>
              <a:t>(</a:t>
            </a:r>
            <a:r>
              <a:rPr lang="ja-JP" altLang="en-US" sz="1800" dirty="0">
                <a:latin typeface="+mn-ea"/>
                <a:ea typeface="+mn-ea"/>
              </a:rPr>
              <a:t>品川オフィス</a:t>
            </a:r>
            <a:r>
              <a:rPr lang="en-US" altLang="ja-JP" sz="1800" dirty="0">
                <a:latin typeface="+mn-ea"/>
                <a:ea typeface="+mn-ea"/>
              </a:rPr>
              <a:t>)</a:t>
            </a:r>
            <a:r>
              <a:rPr lang="ja-JP" altLang="en-US" sz="1800" dirty="0">
                <a:latin typeface="+mn-ea"/>
                <a:ea typeface="+mn-ea"/>
              </a:rPr>
              <a:t> </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3</a:t>
            </a:r>
            <a:r>
              <a:rPr lang="ja-JP" altLang="en-US" sz="1800" dirty="0">
                <a:latin typeface="+mn-ea"/>
                <a:ea typeface="+mn-ea"/>
              </a:rPr>
              <a:t>回 会合 </a:t>
            </a:r>
            <a:r>
              <a:rPr lang="en-US" altLang="ja-JP" sz="1800" dirty="0">
                <a:latin typeface="+mn-ea"/>
                <a:ea typeface="+mn-ea"/>
              </a:rPr>
              <a:t>2018/4/19 @Panasonic (Wonder Lab Osaka)</a:t>
            </a:r>
          </a:p>
          <a:p>
            <a:pPr marL="342900" indent="-342900">
              <a:buFont typeface="Wingdings" pitchFamily="2" charset="2"/>
              <a:buChar char="u"/>
            </a:pPr>
            <a:r>
              <a:rPr lang="en-US" altLang="ja-JP" sz="1800" dirty="0">
                <a:latin typeface="+mn-ea"/>
                <a:ea typeface="+mn-ea"/>
              </a:rPr>
              <a:t>Ad hoc</a:t>
            </a:r>
            <a:r>
              <a:rPr lang="ja-JP" altLang="en-US" sz="1800" dirty="0">
                <a:latin typeface="+mn-ea"/>
                <a:ea typeface="+mn-ea"/>
              </a:rPr>
              <a:t>会合 </a:t>
            </a:r>
            <a:r>
              <a:rPr lang="en-US" altLang="ja-JP" sz="1800" dirty="0">
                <a:latin typeface="+mn-ea"/>
                <a:ea typeface="+mn-ea"/>
              </a:rPr>
              <a:t>2018/6/8</a:t>
            </a:r>
            <a:r>
              <a:rPr lang="en-US" altLang="ja-JP" sz="1800" dirty="0">
                <a:latin typeface="+mn-ea"/>
              </a:rPr>
              <a:t> @</a:t>
            </a:r>
            <a:r>
              <a:rPr lang="ja-JP" altLang="en-US" sz="1800" dirty="0">
                <a:latin typeface="+mn-ea"/>
                <a:ea typeface="+mn-ea"/>
              </a:rPr>
              <a:t>ソニー本社 クリエイティブラウンジ</a:t>
            </a:r>
            <a:endParaRPr lang="en-US" altLang="ja-JP" sz="1800" dirty="0">
              <a:latin typeface="+mn-ea"/>
              <a:ea typeface="+mn-ea"/>
            </a:endParaRPr>
          </a:p>
          <a:p>
            <a:pPr marL="342900" indent="-342900">
              <a:buFont typeface="Wingdings" pitchFamily="2" charset="2"/>
              <a:buChar char="u"/>
            </a:pPr>
            <a:r>
              <a:rPr lang="ja-JP" altLang="en-US" sz="1800" dirty="0">
                <a:latin typeface="+mn-ea"/>
                <a:ea typeface="+mn-ea"/>
              </a:rPr>
              <a:t>第</a:t>
            </a:r>
            <a:r>
              <a:rPr lang="en-US" altLang="ja-JP" sz="1800" dirty="0">
                <a:latin typeface="+mn-ea"/>
                <a:ea typeface="+mn-ea"/>
              </a:rPr>
              <a:t>4</a:t>
            </a:r>
            <a:r>
              <a:rPr lang="ja-JP" altLang="en-US" sz="1800" dirty="0">
                <a:latin typeface="+mn-ea"/>
                <a:ea typeface="+mn-ea"/>
              </a:rPr>
              <a:t>回 会合 </a:t>
            </a:r>
            <a:r>
              <a:rPr lang="en-US" altLang="ja-JP" sz="1800" dirty="0">
                <a:latin typeface="+mn-ea"/>
                <a:ea typeface="+mn-ea"/>
              </a:rPr>
              <a:t>2018/6/13</a:t>
            </a:r>
            <a:r>
              <a:rPr lang="en-US" altLang="ja-JP" sz="1800" dirty="0">
                <a:latin typeface="+mn-ea"/>
              </a:rPr>
              <a:t> @</a:t>
            </a:r>
            <a:r>
              <a:rPr lang="ja-JP" altLang="en-US" sz="1800" dirty="0">
                <a:latin typeface="+mn-ea"/>
                <a:ea typeface="+mn-ea"/>
              </a:rPr>
              <a:t>トヨタ自動車名古屋オフィス</a:t>
            </a:r>
            <a:endParaRPr lang="en-US" altLang="ja-JP" sz="1800" dirty="0">
              <a:latin typeface="+mn-ea"/>
              <a:ea typeface="+mn-ea"/>
            </a:endParaRPr>
          </a:p>
          <a:p>
            <a:pPr marL="342900" indent="-342900">
              <a:buFont typeface="Wingdings" pitchFamily="2" charset="2"/>
              <a:buChar char="u"/>
            </a:pPr>
            <a:r>
              <a:rPr lang="zh-TW" altLang="en-US" sz="1800" dirty="0">
                <a:latin typeface="ＭＳ Ｐゴシック" panose="020B0600070205080204" pitchFamily="50" charset="-128"/>
                <a:ea typeface="ＭＳ Ｐゴシック" panose="020B0600070205080204" pitchFamily="50" charset="-128"/>
              </a:rPr>
              <a:t>第</a:t>
            </a:r>
            <a:r>
              <a:rPr lang="en-US" altLang="zh-TW" sz="1800" dirty="0">
                <a:latin typeface="ＭＳ Ｐゴシック" panose="020B0600070205080204" pitchFamily="50" charset="-128"/>
                <a:ea typeface="ＭＳ Ｐゴシック" panose="020B0600070205080204" pitchFamily="50" charset="-128"/>
              </a:rPr>
              <a:t>5</a:t>
            </a:r>
            <a:r>
              <a:rPr lang="zh-TW" altLang="en-US" sz="1800" dirty="0">
                <a:latin typeface="ＭＳ Ｐゴシック" panose="020B0600070205080204" pitchFamily="50" charset="-128"/>
                <a:ea typeface="ＭＳ Ｐゴシック" panose="020B0600070205080204" pitchFamily="50" charset="-128"/>
              </a:rPr>
              <a:t>回 会合 </a:t>
            </a:r>
            <a:r>
              <a:rPr lang="en-US" altLang="zh-TW" sz="1800" dirty="0">
                <a:latin typeface="ＭＳ Ｐゴシック" panose="020B0600070205080204" pitchFamily="50" charset="-128"/>
                <a:ea typeface="ＭＳ Ｐゴシック" panose="020B0600070205080204" pitchFamily="50" charset="-128"/>
              </a:rPr>
              <a:t>2018/8/31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富士通川崎工場</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6</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2018/10/31</a:t>
            </a:r>
            <a:r>
              <a:rPr lang="zh-TW" altLang="en-US" sz="1800" dirty="0">
                <a:latin typeface="ＭＳ Ｐゴシック" panose="020B0600070205080204" pitchFamily="50" charset="-128"/>
                <a:ea typeface="ＭＳ Ｐゴシック" panose="020B0600070205080204" pitchFamily="50" charset="-128"/>
              </a:rPr>
              <a:t>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東芝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ラゾーナ川崎東芝ビル</a:t>
            </a:r>
            <a:r>
              <a:rPr lang="en-US" altLang="ja-JP" sz="1800" dirty="0">
                <a:latin typeface="ＭＳ Ｐゴシック" panose="020B0600070205080204" pitchFamily="50" charset="-128"/>
                <a:ea typeface="ＭＳ Ｐゴシック" panose="020B0600070205080204" pitchFamily="50" charset="-128"/>
              </a:rPr>
              <a:t>)</a:t>
            </a: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2018/11/20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7</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2018/12/5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テュフズードジャパン</a:t>
            </a: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8</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2019/2/28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三菱電機 本社</a:t>
            </a:r>
            <a:endParaRPr lang="en-US" altLang="zh-TW"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9</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2019/4/18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デンソーテン</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en-US" altLang="ja-JP" sz="1800" dirty="0">
                <a:latin typeface="+mn-ea"/>
              </a:rPr>
              <a:t>Ad hoc</a:t>
            </a:r>
            <a:r>
              <a:rPr lang="ja-JP" altLang="en-US" sz="1800" dirty="0">
                <a:latin typeface="ＭＳ Ｐゴシック" panose="020B0600070205080204" pitchFamily="50" charset="-128"/>
                <a:ea typeface="ＭＳ Ｐゴシック" panose="020B0600070205080204" pitchFamily="50" charset="-128"/>
              </a:rPr>
              <a:t>会合 </a:t>
            </a:r>
            <a:r>
              <a:rPr lang="en-US" altLang="ja-JP" sz="1800" dirty="0">
                <a:latin typeface="ＭＳ Ｐゴシック" panose="020B0600070205080204" pitchFamily="50" charset="-128"/>
                <a:ea typeface="ＭＳ Ｐゴシック" panose="020B0600070205080204" pitchFamily="50" charset="-128"/>
              </a:rPr>
              <a:t>2019/6/19 </a:t>
            </a:r>
            <a:r>
              <a:rPr lang="en-US" altLang="ja-JP" sz="1800" dirty="0">
                <a:latin typeface="+mn-ea"/>
              </a:rPr>
              <a:t>@</a:t>
            </a:r>
            <a:r>
              <a:rPr lang="en-US" altLang="ja-JP" sz="1800" dirty="0" err="1">
                <a:latin typeface="ＭＳ Ｐゴシック" panose="020B0600070205080204" pitchFamily="50" charset="-128"/>
                <a:ea typeface="ＭＳ Ｐゴシック" panose="020B0600070205080204" pitchFamily="50" charset="-128"/>
              </a:rPr>
              <a:t>DeNA</a:t>
            </a:r>
            <a:endParaRPr lang="en-US" altLang="ja-JP"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10</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2019/7/16 </a:t>
            </a:r>
            <a:r>
              <a:rPr lang="en-US" altLang="ja-JP" sz="1800" dirty="0">
                <a:latin typeface="+mn-ea"/>
              </a:rPr>
              <a:t>@</a:t>
            </a:r>
            <a:r>
              <a:rPr lang="zh-TW" altLang="en-US" sz="1800" dirty="0">
                <a:latin typeface="ＭＳ Ｐゴシック" panose="020B0600070205080204" pitchFamily="50" charset="-128"/>
                <a:ea typeface="ＭＳ Ｐゴシック" panose="020B0600070205080204" pitchFamily="50" charset="-128"/>
              </a:rPr>
              <a:t>富士通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蒲田ソリューションスクエア</a:t>
            </a:r>
            <a:r>
              <a:rPr lang="en-US" altLang="ja-JP" sz="1800" dirty="0">
                <a:latin typeface="ＭＳ Ｐゴシック" panose="020B0600070205080204" pitchFamily="50" charset="-128"/>
                <a:ea typeface="ＭＳ Ｐゴシック" panose="020B0600070205080204" pitchFamily="50" charset="-128"/>
              </a:rPr>
              <a:t>)</a:t>
            </a:r>
            <a:endParaRPr lang="ja-JP" altLang="en-US" sz="1800" dirty="0">
              <a:latin typeface="ＭＳ Ｐゴシック" panose="020B0600070205080204" pitchFamily="50" charset="-128"/>
              <a:ea typeface="ＭＳ Ｐゴシック" panose="020B0600070205080204" pitchFamily="50" charset="-128"/>
            </a:endParaRPr>
          </a:p>
          <a:p>
            <a:pPr marL="342900" indent="-342900">
              <a:buFont typeface="Wingdings" pitchFamily="2" charset="2"/>
              <a:buChar char="u"/>
            </a:pPr>
            <a:r>
              <a:rPr lang="ja-JP" altLang="en-US" sz="1800" dirty="0">
                <a:latin typeface="ＭＳ Ｐゴシック" panose="020B0600070205080204" pitchFamily="50" charset="-128"/>
                <a:ea typeface="ＭＳ Ｐゴシック" panose="020B0600070205080204" pitchFamily="50" charset="-128"/>
              </a:rPr>
              <a:t>第</a:t>
            </a:r>
            <a:r>
              <a:rPr lang="en-US" altLang="ja-JP" sz="1800" dirty="0">
                <a:latin typeface="ＭＳ Ｐゴシック" panose="020B0600070205080204" pitchFamily="50" charset="-128"/>
                <a:ea typeface="ＭＳ Ｐゴシック" panose="020B0600070205080204" pitchFamily="50" charset="-128"/>
              </a:rPr>
              <a:t>11</a:t>
            </a:r>
            <a:r>
              <a:rPr lang="ja-JP" altLang="en-US" sz="1800" dirty="0">
                <a:latin typeface="ＭＳ Ｐゴシック" panose="020B0600070205080204" pitchFamily="50" charset="-128"/>
                <a:ea typeface="ＭＳ Ｐゴシック" panose="020B0600070205080204" pitchFamily="50" charset="-128"/>
              </a:rPr>
              <a:t>回 会合 </a:t>
            </a:r>
            <a:r>
              <a:rPr lang="en-US" altLang="ja-JP" sz="1800" dirty="0">
                <a:latin typeface="ＭＳ Ｐゴシック" panose="020B0600070205080204" pitchFamily="50" charset="-128"/>
                <a:ea typeface="ＭＳ Ｐゴシック" panose="020B0600070205080204" pitchFamily="50" charset="-128"/>
              </a:rPr>
              <a:t>2019/9/19 </a:t>
            </a:r>
            <a:r>
              <a:rPr lang="en-US" altLang="ja-JP" sz="1800" dirty="0">
                <a:latin typeface="+mn-ea"/>
              </a:rPr>
              <a:t>@</a:t>
            </a:r>
            <a:r>
              <a:rPr lang="ja-JP" altLang="en-US" sz="1800" dirty="0">
                <a:latin typeface="ＭＳ Ｐゴシック" panose="020B0600070205080204" pitchFamily="50" charset="-128"/>
                <a:ea typeface="ＭＳ Ｐゴシック" panose="020B0600070205080204" pitchFamily="50" charset="-128"/>
              </a:rPr>
              <a:t>オリンパス </a:t>
            </a:r>
            <a:r>
              <a:rPr lang="en-US" altLang="ja-JP" sz="1800" dirty="0">
                <a:latin typeface="ＭＳ Ｐゴシック" panose="020B0600070205080204" pitchFamily="50" charset="-128"/>
                <a:ea typeface="ＭＳ Ｐゴシック" panose="020B0600070205080204" pitchFamily="50" charset="-128"/>
              </a:rPr>
              <a:t>(</a:t>
            </a:r>
            <a:r>
              <a:rPr lang="ja-JP" altLang="en-US" sz="1800" dirty="0">
                <a:latin typeface="ＭＳ Ｐゴシック" panose="020B0600070205080204" pitchFamily="50" charset="-128"/>
                <a:ea typeface="ＭＳ Ｐゴシック" panose="020B0600070205080204" pitchFamily="50" charset="-128"/>
              </a:rPr>
              <a:t>技術開発センター宇津木</a:t>
            </a:r>
            <a:r>
              <a:rPr lang="en-US" altLang="ja-JP" sz="1800" dirty="0">
                <a:latin typeface="ＭＳ Ｐゴシック" panose="020B0600070205080204" pitchFamily="50" charset="-128"/>
                <a:ea typeface="ＭＳ Ｐゴシック" panose="020B0600070205080204" pitchFamily="50" charset="-128"/>
              </a:rPr>
              <a:t>)</a:t>
            </a:r>
          </a:p>
          <a:p>
            <a:pPr marL="0" indent="0">
              <a:buNone/>
            </a:pPr>
            <a:r>
              <a:rPr lang="en-US" altLang="ja-JP" sz="1800" dirty="0">
                <a:hlinkClick r:id="rId3"/>
              </a:rPr>
              <a:t>https://wiki.linuxfoundation.org/openchain/openchain-japanese-working-group</a:t>
            </a:r>
            <a:endParaRPr lang="en-US" altLang="ja-JP" sz="1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33904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サブグループ活動 </a:t>
            </a:r>
            <a:r>
              <a:rPr lang="en-US" altLang="ja-JP" dirty="0">
                <a:solidFill>
                  <a:srgbClr val="D2533C"/>
                </a:solidFill>
                <a:latin typeface="+mj-ea"/>
                <a:ea typeface="+mj-ea"/>
              </a:rPr>
              <a:t>/ SWG</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en-US" altLang="ja-JP" b="1" dirty="0">
                <a:latin typeface="+mn-ea"/>
                <a:ea typeface="+mn-ea"/>
              </a:rPr>
              <a:t>Planning </a:t>
            </a:r>
            <a:r>
              <a:rPr lang="ja-JP" altLang="en-US" b="1" dirty="0">
                <a:latin typeface="+mn-ea"/>
                <a:ea typeface="+mn-ea"/>
              </a:rPr>
              <a:t>サブグループ</a:t>
            </a:r>
          </a:p>
          <a:p>
            <a:pPr marL="54292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en-US" altLang="ja-JP" b="1" dirty="0">
                <a:latin typeface="+mn-ea"/>
                <a:ea typeface="+mn-ea"/>
              </a:rPr>
              <a:t>FAQ </a:t>
            </a:r>
            <a:r>
              <a:rPr lang="ja-JP" altLang="en-US" b="1" dirty="0">
                <a:latin typeface="+mn-ea"/>
                <a:ea typeface="+mn-ea"/>
              </a:rPr>
              <a:t>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サプライチェーン上流向けリーフレット サブグループ</a:t>
            </a:r>
          </a:p>
          <a:p>
            <a:pPr marL="536575" lvl="0" indent="-342900">
              <a:buFont typeface="Wingdings" panose="05000000000000000000" pitchFamily="2" charset="2"/>
              <a:buChar char="ü"/>
            </a:pPr>
            <a:endParaRPr lang="ja-JP" altLang="en-US" sz="1050" b="1" dirty="0">
              <a:latin typeface="+mn-ea"/>
              <a:ea typeface="+mn-ea"/>
            </a:endParaRPr>
          </a:p>
          <a:p>
            <a:pPr marL="342900" lvl="0" indent="-342900">
              <a:buFont typeface="Wingdings" pitchFamily="2" charset="2"/>
              <a:buChar char="u"/>
            </a:pPr>
            <a:r>
              <a:rPr lang="ja-JP" altLang="en-US" b="1" dirty="0">
                <a:latin typeface="+mn-ea"/>
                <a:ea typeface="+mn-ea"/>
              </a:rPr>
              <a:t>役割向け教育資料 サブグループ</a:t>
            </a:r>
            <a:endParaRPr lang="en-US" altLang="ja-JP" b="1" dirty="0">
              <a:latin typeface="+mn-ea"/>
              <a:ea typeface="+mn-ea"/>
            </a:endParaRPr>
          </a:p>
          <a:p>
            <a:pPr marL="536575" lvl="0" indent="-342900">
              <a:buFont typeface="Wingdings" panose="05000000000000000000" pitchFamily="2" charset="2"/>
              <a:buChar char="ü"/>
            </a:pPr>
            <a:endParaRPr lang="en-US" altLang="ja-JP" sz="1050" b="1" dirty="0">
              <a:latin typeface="+mn-ea"/>
              <a:ea typeface="+mn-ea"/>
            </a:endParaRPr>
          </a:p>
          <a:p>
            <a:pPr marL="342900" lvl="0" indent="-342900">
              <a:buFont typeface="Wingdings" pitchFamily="2" charset="2"/>
              <a:buChar char="u"/>
            </a:pPr>
            <a:r>
              <a:rPr lang="ja-JP" altLang="en-US" b="1" dirty="0">
                <a:latin typeface="+mn-ea"/>
                <a:ea typeface="+mn-ea"/>
              </a:rPr>
              <a:t>組織間のライセンス情報授受 サブグループ</a:t>
            </a:r>
            <a:endParaRPr lang="en-US" altLang="ja-JP" b="1" dirty="0">
              <a:latin typeface="+mn-ea"/>
              <a:ea typeface="+mn-ea"/>
            </a:endParaRP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n-ea"/>
                <a:ea typeface="+mn-ea"/>
              </a:rPr>
              <a:t>プロモーション サブグループ</a:t>
            </a:r>
          </a:p>
          <a:p>
            <a:pPr marL="536575" lvl="0" indent="-342900">
              <a:buFont typeface="Wingdings" panose="05000000000000000000" pitchFamily="2" charset="2"/>
              <a:buChar char="ü"/>
            </a:pPr>
            <a:endParaRPr lang="ja-JP" altLang="en-US" sz="1000" b="1" dirty="0">
              <a:latin typeface="+mn-ea"/>
            </a:endParaRPr>
          </a:p>
          <a:p>
            <a:pPr marL="342900" lvl="0" indent="-342900">
              <a:buFont typeface="Wingdings" pitchFamily="2" charset="2"/>
              <a:buChar char="u"/>
            </a:pPr>
            <a:r>
              <a:rPr lang="ja-JP" altLang="en-US" b="1" dirty="0">
                <a:latin typeface="+mj-ea"/>
                <a:ea typeface="+mj-ea"/>
              </a:rPr>
              <a:t>ツール サブグループ</a:t>
            </a:r>
            <a:endParaRPr lang="en-US" altLang="ja-JP" b="1" dirty="0">
              <a:latin typeface="+mj-ea"/>
              <a:ea typeface="+mj-ea"/>
            </a:endParaRPr>
          </a:p>
          <a:p>
            <a:pPr marL="0" lvl="0" indent="0">
              <a:buNone/>
            </a:pPr>
            <a:endParaRPr lang="en-US" altLang="ja-JP" sz="2000" b="1" dirty="0">
              <a:latin typeface="+mn-ea"/>
              <a:ea typeface="+mn-ea"/>
            </a:endParaRPr>
          </a:p>
        </p:txBody>
      </p:sp>
    </p:spTree>
    <p:extLst>
      <p:ext uri="{BB962C8B-B14F-4D97-AF65-F5344CB8AC3E}">
        <p14:creationId xmlns:p14="http://schemas.microsoft.com/office/powerpoint/2010/main" val="375978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OpenChain Japan WG</a:t>
            </a:r>
            <a:r>
              <a:rPr lang="ja-JP" altLang="en-US" sz="4000" b="0" i="0" u="none" strike="noStrike" cap="none" dirty="0">
                <a:solidFill>
                  <a:srgbClr val="D2533C"/>
                </a:solidFill>
                <a:latin typeface="+mj-ea"/>
                <a:ea typeface="+mj-ea"/>
                <a:cs typeface="Roboto"/>
                <a:sym typeface="Roboto"/>
              </a:rPr>
              <a:t> </a:t>
            </a:r>
            <a:r>
              <a:rPr lang="en-US" altLang="ja-JP" dirty="0">
                <a:solidFill>
                  <a:srgbClr val="D2533C"/>
                </a:solidFill>
                <a:latin typeface="+mj-ea"/>
                <a:ea typeface="+mj-ea"/>
              </a:rPr>
              <a:t>Mailing List</a:t>
            </a:r>
            <a:endParaRPr lang="en-US" sz="4000" b="0" i="0" u="none" strike="noStrike" cap="none" dirty="0">
              <a:solidFill>
                <a:srgbClr val="D2533C"/>
              </a:solidFill>
              <a:latin typeface="+mj-ea"/>
              <a:ea typeface="+mj-ea"/>
              <a:cs typeface="Roboto"/>
              <a:sym typeface="Roboto"/>
            </a:endParaRPr>
          </a:p>
        </p:txBody>
      </p:sp>
      <p:graphicFrame>
        <p:nvGraphicFramePr>
          <p:cNvPr id="5" name="グラフ 4">
            <a:extLst>
              <a:ext uri="{FF2B5EF4-FFF2-40B4-BE49-F238E27FC236}">
                <a16:creationId xmlns:a16="http://schemas.microsoft.com/office/drawing/2014/main" id="{971254E8-E76F-4D57-9366-2785CD723245}"/>
              </a:ext>
            </a:extLst>
          </p:cNvPr>
          <p:cNvGraphicFramePr>
            <a:graphicFrameLocks/>
          </p:cNvGraphicFramePr>
          <p:nvPr>
            <p:extLst>
              <p:ext uri="{D42A27DB-BD31-4B8C-83A1-F6EECF244321}">
                <p14:modId xmlns:p14="http://schemas.microsoft.com/office/powerpoint/2010/main" val="604516381"/>
              </p:ext>
            </p:extLst>
          </p:nvPr>
        </p:nvGraphicFramePr>
        <p:xfrm>
          <a:off x="1373981" y="1703468"/>
          <a:ext cx="7158038" cy="4610100"/>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3AB2716A-FD37-49BC-A891-AE559FB57459}"/>
              </a:ext>
            </a:extLst>
          </p:cNvPr>
          <p:cNvSpPr txBox="1"/>
          <p:nvPr/>
        </p:nvSpPr>
        <p:spPr>
          <a:xfrm>
            <a:off x="5601072" y="2492896"/>
            <a:ext cx="2525050" cy="338554"/>
          </a:xfrm>
          <a:prstGeom prst="rect">
            <a:avLst/>
          </a:prstGeom>
          <a:noFill/>
        </p:spPr>
        <p:txBody>
          <a:bodyPr wrap="none" rtlCol="0">
            <a:spAutoFit/>
          </a:bodyPr>
          <a:lstStyle/>
          <a:p>
            <a:r>
              <a:rPr kumimoji="1" lang="en-US" altLang="ja-JP" sz="1600" dirty="0">
                <a:latin typeface="+mn-ea"/>
                <a:ea typeface="+mn-ea"/>
              </a:rPr>
              <a:t>12</a:t>
            </a:r>
            <a:r>
              <a:rPr kumimoji="1" lang="ja-JP" altLang="en-US" sz="1600" dirty="0">
                <a:latin typeface="+mn-ea"/>
                <a:ea typeface="+mn-ea"/>
              </a:rPr>
              <a:t>月</a:t>
            </a:r>
            <a:r>
              <a:rPr kumimoji="1" lang="en-US" altLang="ja-JP" sz="1600" dirty="0">
                <a:latin typeface="+mn-ea"/>
                <a:ea typeface="+mn-ea"/>
              </a:rPr>
              <a:t>17</a:t>
            </a:r>
            <a:r>
              <a:rPr kumimoji="1" lang="ja-JP" altLang="en-US" sz="1600" dirty="0">
                <a:latin typeface="+mn-ea"/>
                <a:ea typeface="+mn-ea"/>
              </a:rPr>
              <a:t>日時点で</a:t>
            </a:r>
            <a:r>
              <a:rPr kumimoji="1" lang="en-US" altLang="ja-JP" sz="1600" dirty="0">
                <a:latin typeface="+mn-ea"/>
                <a:ea typeface="+mn-ea"/>
              </a:rPr>
              <a:t>179</a:t>
            </a:r>
            <a:r>
              <a:rPr kumimoji="1" lang="ja-JP" altLang="en-US" sz="1600" dirty="0">
                <a:latin typeface="+mn-ea"/>
                <a:ea typeface="+mn-ea"/>
              </a:rPr>
              <a:t>名</a:t>
            </a:r>
            <a:r>
              <a:rPr kumimoji="1" lang="ja-JP" altLang="en-US" sz="1600" dirty="0">
                <a:latin typeface="+mn-ea"/>
              </a:rPr>
              <a:t>登録</a:t>
            </a:r>
            <a:endParaRPr kumimoji="1" lang="ja-JP" altLang="en-US" sz="1600" dirty="0">
              <a:latin typeface="+mn-ea"/>
              <a:ea typeface="+mn-ea"/>
            </a:endParaRPr>
          </a:p>
        </p:txBody>
      </p:sp>
    </p:spTree>
    <p:extLst>
      <p:ext uri="{BB962C8B-B14F-4D97-AF65-F5344CB8AC3E}">
        <p14:creationId xmlns:p14="http://schemas.microsoft.com/office/powerpoint/2010/main" val="406651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en-US" altLang="ja-JP" dirty="0">
                <a:solidFill>
                  <a:srgbClr val="D2533C"/>
                </a:solidFill>
                <a:latin typeface="+mj-ea"/>
                <a:ea typeface="+mj-ea"/>
              </a:rPr>
              <a:t>OpenChain Japan WG</a:t>
            </a:r>
            <a:r>
              <a:rPr lang="ja-JP" altLang="en-US" dirty="0">
                <a:solidFill>
                  <a:srgbClr val="D2533C"/>
                </a:solidFill>
                <a:latin typeface="+mj-ea"/>
                <a:ea typeface="+mj-ea"/>
              </a:rPr>
              <a:t> </a:t>
            </a:r>
            <a:r>
              <a:rPr lang="en-US" altLang="ja-JP" dirty="0">
                <a:solidFill>
                  <a:srgbClr val="D2533C"/>
                </a:solidFill>
                <a:latin typeface="+mj-ea"/>
                <a:ea typeface="+mj-ea"/>
              </a:rPr>
              <a:t>ML &amp; Slack</a:t>
            </a:r>
            <a:endParaRPr lang="en-US" sz="4000" b="0" i="0" u="none" strike="noStrike" cap="none" dirty="0">
              <a:solidFill>
                <a:srgbClr val="D2533C"/>
              </a:solidFill>
              <a:latin typeface="+mj-ea"/>
              <a:ea typeface="+mj-ea"/>
              <a:cs typeface="Roboto"/>
              <a:sym typeface="Roboto"/>
            </a:endParaRPr>
          </a:p>
        </p:txBody>
      </p:sp>
      <p:sp>
        <p:nvSpPr>
          <p:cNvPr id="33" name="Shape 76">
            <a:extLst>
              <a:ext uri="{FF2B5EF4-FFF2-40B4-BE49-F238E27FC236}">
                <a16:creationId xmlns:a16="http://schemas.microsoft.com/office/drawing/2014/main" id="{549EFF36-E980-4170-87F3-9936BDD384E2}"/>
              </a:ext>
            </a:extLst>
          </p:cNvPr>
          <p:cNvSpPr txBox="1">
            <a:spLocks noGrp="1"/>
          </p:cNvSpPr>
          <p:nvPr>
            <p:ph type="body" idx="1"/>
          </p:nvPr>
        </p:nvSpPr>
        <p:spPr>
          <a:xfrm>
            <a:off x="495301" y="1412776"/>
            <a:ext cx="8915399" cy="5112568"/>
          </a:xfrm>
          <a:prstGeom prst="rect">
            <a:avLst/>
          </a:prstGeom>
          <a:noFill/>
          <a:ln>
            <a:noFill/>
          </a:ln>
        </p:spPr>
        <p:txBody>
          <a:bodyPr lIns="91425" tIns="45700" rIns="91425" bIns="45700" anchor="t" anchorCtr="0">
            <a:noAutofit/>
          </a:bodyPr>
          <a:lstStyle/>
          <a:p>
            <a:pPr marL="342900" indent="-342900">
              <a:buFont typeface="Wingdings" pitchFamily="2" charset="2"/>
              <a:buChar char="u"/>
            </a:pPr>
            <a:r>
              <a:rPr lang="en-US" altLang="ja-JP" dirty="0">
                <a:latin typeface="+mn-ea"/>
                <a:ea typeface="+mn-ea"/>
              </a:rPr>
              <a:t>2019/10/30</a:t>
            </a:r>
            <a:r>
              <a:rPr lang="ja-JP" altLang="en-US" dirty="0">
                <a:latin typeface="+mn-ea"/>
                <a:ea typeface="+mn-ea"/>
              </a:rPr>
              <a:t>以降、メーリングリストの参加方法が変わりました</a:t>
            </a:r>
            <a:endParaRPr lang="en-US" altLang="ja-JP" dirty="0"/>
          </a:p>
          <a:p>
            <a:pPr marL="542925" indent="0">
              <a:buNone/>
            </a:pPr>
            <a:r>
              <a:rPr lang="ja-JP" altLang="en-US" sz="2000" dirty="0">
                <a:latin typeface="+mn-ea"/>
                <a:ea typeface="+mn-ea"/>
              </a:rPr>
              <a:t>各メーリングリストに参加するには、それぞれ下記のアドレスにメールを送信してください。本文の記載は不要です。</a:t>
            </a:r>
            <a:endParaRPr lang="en-US" altLang="ja-JP" sz="2000" dirty="0">
              <a:latin typeface="+mn-ea"/>
              <a:ea typeface="+mn-ea"/>
            </a:endParaRPr>
          </a:p>
          <a:p>
            <a:pPr marL="714375" indent="-266700">
              <a:buFont typeface="Wingdings" panose="05000000000000000000" pitchFamily="2" charset="2"/>
              <a:buChar char="ü"/>
            </a:pPr>
            <a:r>
              <a:rPr lang="en-US" altLang="ja-JP" dirty="0">
                <a:latin typeface="+mn-ea"/>
                <a:ea typeface="+mn-ea"/>
              </a:rPr>
              <a:t>OpenChain Japan WG ML: </a:t>
            </a:r>
          </a:p>
          <a:p>
            <a:pPr marL="990600" indent="0">
              <a:buNone/>
            </a:pPr>
            <a:r>
              <a:rPr lang="en-US" altLang="ja-JP" dirty="0">
                <a:latin typeface="+mn-ea"/>
                <a:ea typeface="+mn-ea"/>
                <a:hlinkClick r:id="rId3"/>
              </a:rPr>
              <a:t>japan-wg+subscribe@lists.openchainproject.org</a:t>
            </a:r>
            <a:endParaRPr lang="en-US" altLang="ja-JP" dirty="0">
              <a:latin typeface="+mn-ea"/>
              <a:ea typeface="+mn-ea"/>
            </a:endParaRPr>
          </a:p>
          <a:p>
            <a:pPr marL="714375" indent="-266700">
              <a:buFont typeface="Wingdings" panose="05000000000000000000" pitchFamily="2" charset="2"/>
              <a:buChar char="ü"/>
            </a:pPr>
            <a:r>
              <a:rPr lang="ja-JP" altLang="en-US" dirty="0">
                <a:latin typeface="+mn-ea"/>
                <a:ea typeface="+mn-ea"/>
              </a:rPr>
              <a:t>ライセンス情報 </a:t>
            </a:r>
            <a:r>
              <a:rPr lang="en-US" altLang="ja-JP" dirty="0">
                <a:latin typeface="+mn-ea"/>
                <a:ea typeface="+mn-ea"/>
              </a:rPr>
              <a:t>SWG ML: </a:t>
            </a:r>
          </a:p>
          <a:p>
            <a:pPr marL="990600" indent="0">
              <a:buNone/>
            </a:pPr>
            <a:r>
              <a:rPr lang="en-US" altLang="ja-JP" dirty="0">
                <a:latin typeface="+mn-ea"/>
                <a:ea typeface="+mn-ea"/>
                <a:hlinkClick r:id="rId4"/>
              </a:rPr>
              <a:t>japan-sg-licensing+subscribe@lists.openchainproject.org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Planning SWG ML: </a:t>
            </a:r>
          </a:p>
          <a:p>
            <a:pPr marL="990600" indent="0">
              <a:buNone/>
            </a:pPr>
            <a:r>
              <a:rPr lang="en-US" altLang="ja-JP" dirty="0">
                <a:latin typeface="+mn-ea"/>
                <a:ea typeface="+mn-ea"/>
                <a:hlinkClick r:id="rId5"/>
              </a:rPr>
              <a:t>japan-sg-planning+subscribe@lists.openchainproject.org</a:t>
            </a:r>
            <a:endParaRPr lang="en-US" altLang="ja-JP" dirty="0">
              <a:latin typeface="+mn-ea"/>
              <a:ea typeface="+mn-ea"/>
            </a:endParaRPr>
          </a:p>
          <a:p>
            <a:pPr marL="714375" indent="-266700">
              <a:buFont typeface="Wingdings" panose="05000000000000000000" pitchFamily="2" charset="2"/>
              <a:buChar char="ü"/>
            </a:pPr>
            <a:r>
              <a:rPr lang="en-US" altLang="ja-JP" dirty="0">
                <a:latin typeface="+mn-ea"/>
                <a:ea typeface="+mn-ea"/>
              </a:rPr>
              <a:t>Tooling SWG ML: </a:t>
            </a:r>
          </a:p>
          <a:p>
            <a:pPr marL="990600" indent="0">
              <a:buNone/>
            </a:pPr>
            <a:r>
              <a:rPr lang="en-US" altLang="ja-JP" dirty="0">
                <a:latin typeface="+mn-ea"/>
                <a:ea typeface="+mn-ea"/>
                <a:hlinkClick r:id="rId6"/>
              </a:rPr>
              <a:t>japan-sg-tooling+subscribe@lists.openchainproject.org</a:t>
            </a:r>
            <a:endParaRPr lang="en-US" altLang="ja-JP" dirty="0">
              <a:latin typeface="+mn-ea"/>
              <a:ea typeface="+mn-ea"/>
            </a:endParaRPr>
          </a:p>
          <a:p>
            <a:pPr marL="428625" indent="-342900">
              <a:buFont typeface="Wingdings" panose="05000000000000000000" pitchFamily="2" charset="2"/>
              <a:buChar char="u"/>
            </a:pPr>
            <a:r>
              <a:rPr lang="en-US" altLang="ja-JP" dirty="0">
                <a:latin typeface="+mn-ea"/>
              </a:rPr>
              <a:t>Slack: https://openchain-japanwg.slack.com/</a:t>
            </a:r>
          </a:p>
        </p:txBody>
      </p:sp>
    </p:spTree>
    <p:extLst>
      <p:ext uri="{BB962C8B-B14F-4D97-AF65-F5344CB8AC3E}">
        <p14:creationId xmlns:p14="http://schemas.microsoft.com/office/powerpoint/2010/main" val="199050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lvl="0" algn="ctr">
              <a:buClr>
                <a:srgbClr val="D2533C"/>
              </a:buClr>
              <a:buSzPct val="25000"/>
            </a:pPr>
            <a:r>
              <a:rPr lang="en-US" sz="5400" b="0" i="0" u="none" strike="noStrike" cap="none" dirty="0" err="1">
                <a:solidFill>
                  <a:srgbClr val="D2533C"/>
                </a:solidFill>
                <a:latin typeface="Roboto"/>
                <a:ea typeface="Roboto"/>
                <a:cs typeface="Roboto"/>
                <a:sym typeface="Roboto"/>
              </a:rPr>
              <a:t>OpenChain</a:t>
            </a:r>
            <a:br>
              <a:rPr lang="en-US" sz="5400" b="0" i="0" u="none" strike="noStrike" cap="none" dirty="0">
                <a:solidFill>
                  <a:srgbClr val="D2533C"/>
                </a:solidFill>
                <a:latin typeface="Roboto"/>
                <a:ea typeface="Roboto"/>
                <a:cs typeface="Roboto"/>
                <a:sym typeface="Roboto"/>
              </a:rPr>
            </a:br>
            <a:r>
              <a:rPr lang="en-US" altLang="ja-JP" sz="5400" dirty="0">
                <a:solidFill>
                  <a:srgbClr val="D2533C"/>
                </a:solidFill>
              </a:rPr>
              <a:t>Japan</a:t>
            </a:r>
            <a:r>
              <a:rPr lang="ja-JP" altLang="en-US" sz="5400" dirty="0">
                <a:solidFill>
                  <a:srgbClr val="D2533C"/>
                </a:solidFill>
              </a:rPr>
              <a:t> </a:t>
            </a:r>
            <a:r>
              <a:rPr lang="en-US" altLang="ja-JP" sz="5400" dirty="0">
                <a:solidFill>
                  <a:srgbClr val="D2533C"/>
                </a:solidFill>
              </a:rPr>
              <a:t>Sub Work Group</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354611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125811F-4C7C-43FA-8C56-09976403547C}"/>
              </a:ext>
            </a:extLst>
          </p:cNvPr>
          <p:cNvSpPr txBox="1">
            <a:spLocks/>
          </p:cNvSpPr>
          <p:nvPr/>
        </p:nvSpPr>
        <p:spPr>
          <a:xfrm>
            <a:off x="264990" y="1484689"/>
            <a:ext cx="8970000" cy="43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Font typeface="Roboto"/>
              <a:buNone/>
              <a:defRPr sz="4000" b="0" i="0" u="none" strike="noStrike" cap="none">
                <a:solidFill>
                  <a:schemeClr val="dk2"/>
                </a:solidFill>
                <a:latin typeface="Roboto"/>
                <a:ea typeface="Roboto"/>
                <a:cs typeface="Roboto"/>
                <a:sym typeface="Robo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kumimoji="1" lang="ja-JP" altLang="en-US" sz="2800" dirty="0">
                <a:latin typeface="+mn-ea"/>
                <a:ea typeface="+mn-ea"/>
              </a:rPr>
              <a:t>活動概要</a:t>
            </a:r>
          </a:p>
        </p:txBody>
      </p:sp>
      <p:sp>
        <p:nvSpPr>
          <p:cNvPr id="5" name="コンテンツ プレースホルダー 2">
            <a:extLst>
              <a:ext uri="{FF2B5EF4-FFF2-40B4-BE49-F238E27FC236}">
                <a16:creationId xmlns:a16="http://schemas.microsoft.com/office/drawing/2014/main" id="{DCB9D8AC-530B-4BE5-95F6-09BB35EF5322}"/>
              </a:ext>
            </a:extLst>
          </p:cNvPr>
          <p:cNvSpPr txBox="1">
            <a:spLocks/>
          </p:cNvSpPr>
          <p:nvPr/>
        </p:nvSpPr>
        <p:spPr>
          <a:xfrm>
            <a:off x="667806" y="1916832"/>
            <a:ext cx="9109730" cy="446560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278606" indent="-278606" defTabSz="742950">
              <a:defRPr/>
            </a:pPr>
            <a:r>
              <a:rPr lang="ja-JP" altLang="en-US" sz="2600" dirty="0">
                <a:solidFill>
                  <a:prstClr val="black"/>
                </a:solidFill>
                <a:latin typeface="Calibri"/>
                <a:ea typeface="ＭＳ Ｐゴシック" panose="020B0600070205080204" pitchFamily="50" charset="-128"/>
              </a:rPr>
              <a:t>メンバー</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青木、浅羽、阿部、今田、遠藤、大内、大崎、大和田、加藤、小泉、小保田、島、忍頂寺、山本、米嶋、渡邊</a:t>
            </a:r>
            <a:endParaRPr lang="en-US" altLang="ja-JP" sz="2275"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福地（報告者）</a:t>
            </a:r>
            <a:endParaRPr lang="en-US" altLang="ja-JP" sz="2275" dirty="0">
              <a:solidFill>
                <a:prstClr val="black"/>
              </a:solidFill>
              <a:latin typeface="Calibri"/>
              <a:ea typeface="ＭＳ Ｐゴシック" panose="020B0600070205080204" pitchFamily="50" charset="-128"/>
            </a:endParaRPr>
          </a:p>
          <a:p>
            <a:pPr marL="278606" indent="-278606" defTabSz="742950">
              <a:defRPr/>
            </a:pPr>
            <a:r>
              <a:rPr lang="ja-JP" altLang="en-US" sz="2600" dirty="0">
                <a:solidFill>
                  <a:prstClr val="black"/>
                </a:solidFill>
                <a:latin typeface="Calibri"/>
                <a:ea typeface="ＭＳ Ｐゴシック" panose="020B0600070205080204" pitchFamily="50" charset="-128"/>
              </a:rPr>
              <a:t>活動状況</a:t>
            </a:r>
            <a:endParaRPr lang="en-US" altLang="ja-JP" sz="2600" dirty="0">
              <a:solidFill>
                <a:prstClr val="black"/>
              </a:solidFill>
              <a:latin typeface="Calibri"/>
              <a:ea typeface="ＭＳ Ｐゴシック" panose="020B0600070205080204" pitchFamily="50" charset="-128"/>
            </a:endParaRPr>
          </a:p>
          <a:p>
            <a:pPr marL="603647" lvl="1" indent="-232172" defTabSz="742950">
              <a:defRPr/>
            </a:pPr>
            <a:r>
              <a:rPr lang="ja-JP" altLang="en-US" sz="2275" dirty="0">
                <a:solidFill>
                  <a:prstClr val="black"/>
                </a:solidFill>
                <a:latin typeface="Calibri"/>
                <a:ea typeface="ＭＳ Ｐゴシック" panose="020B0600070205080204" pitchFamily="50" charset="-128"/>
              </a:rPr>
              <a:t>全体会合調整</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00" dirty="0">
                <a:solidFill>
                  <a:prstClr val="black"/>
                </a:solidFill>
                <a:latin typeface="Calibri"/>
                <a:ea typeface="ＭＳ Ｐゴシック" panose="020B0600070205080204" pitchFamily="50" charset="-128"/>
              </a:rPr>
              <a:t>第</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rPr>
              <a:t>回　</a:t>
            </a:r>
            <a:r>
              <a:rPr lang="en-US" altLang="ja-JP" sz="1900" dirty="0">
                <a:solidFill>
                  <a:prstClr val="black"/>
                </a:solidFill>
                <a:latin typeface="Calibri"/>
              </a:rPr>
              <a:t>	</a:t>
            </a:r>
            <a:r>
              <a:rPr lang="en-US" altLang="ja-JP" sz="1900" dirty="0">
                <a:solidFill>
                  <a:prstClr val="black"/>
                </a:solidFill>
                <a:latin typeface="Calibri"/>
                <a:ea typeface="ＭＳ Ｐゴシック" panose="020B0600070205080204" pitchFamily="50" charset="-128"/>
              </a:rPr>
              <a:t>2019</a:t>
            </a:r>
            <a:r>
              <a:rPr lang="ja-JP" altLang="en-US" sz="1900" dirty="0">
                <a:solidFill>
                  <a:prstClr val="black"/>
                </a:solidFill>
                <a:latin typeface="Calibri"/>
                <a:ea typeface="ＭＳ Ｐゴシック" panose="020B0600070205080204" pitchFamily="50" charset="-128"/>
              </a:rPr>
              <a:t>年</a:t>
            </a:r>
            <a:r>
              <a:rPr lang="en-US" altLang="ja-JP" sz="1900" dirty="0">
                <a:solidFill>
                  <a:prstClr val="black"/>
                </a:solidFill>
                <a:latin typeface="Calibri"/>
                <a:ea typeface="ＭＳ Ｐゴシック" panose="020B0600070205080204" pitchFamily="50" charset="-128"/>
              </a:rPr>
              <a:t>12</a:t>
            </a:r>
            <a:r>
              <a:rPr lang="ja-JP" altLang="en-US" sz="1900" dirty="0">
                <a:solidFill>
                  <a:prstClr val="black"/>
                </a:solidFill>
                <a:latin typeface="Calibri"/>
                <a:ea typeface="ＭＳ Ｐゴシック" panose="020B0600070205080204" pitchFamily="50" charset="-128"/>
              </a:rPr>
              <a:t>月</a:t>
            </a:r>
            <a:r>
              <a:rPr lang="en-US" altLang="ja-JP" sz="1900" dirty="0">
                <a:solidFill>
                  <a:prstClr val="black"/>
                </a:solidFill>
                <a:latin typeface="Calibri"/>
                <a:ea typeface="ＭＳ Ｐゴシック" panose="020B0600070205080204" pitchFamily="50" charset="-128"/>
              </a:rPr>
              <a:t>19</a:t>
            </a:r>
            <a:r>
              <a:rPr lang="ja-JP" altLang="en-US" sz="1900" dirty="0">
                <a:solidFill>
                  <a:prstClr val="black"/>
                </a:solidFill>
                <a:latin typeface="Calibri"/>
                <a:ea typeface="ＭＳ Ｐゴシック" panose="020B0600070205080204" pitchFamily="50" charset="-128"/>
              </a:rPr>
              <a:t>日</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木</a:t>
            </a:r>
            <a:r>
              <a:rPr lang="en-US" altLang="ja-JP" sz="1900" dirty="0">
                <a:solidFill>
                  <a:prstClr val="black"/>
                </a:solidFill>
                <a:latin typeface="Calibri"/>
                <a:ea typeface="ＭＳ Ｐゴシック" panose="020B0600070205080204" pitchFamily="50" charset="-128"/>
              </a:rPr>
              <a:t>)</a:t>
            </a:r>
            <a:r>
              <a:rPr lang="ja-JP" altLang="en-US" sz="1900" dirty="0">
                <a:solidFill>
                  <a:prstClr val="black"/>
                </a:solidFill>
                <a:latin typeface="Calibri"/>
                <a:ea typeface="ＭＳ Ｐゴシック" panose="020B0600070205080204" pitchFamily="50" charset="-128"/>
              </a:rPr>
              <a:t>　</a:t>
            </a:r>
            <a:r>
              <a:rPr lang="en-US" altLang="ja-JP" sz="1900" dirty="0">
                <a:solidFill>
                  <a:prstClr val="black"/>
                </a:solidFill>
                <a:latin typeface="Calibri"/>
                <a:ea typeface="ＭＳ Ｐゴシック" panose="020B0600070205080204" pitchFamily="50" charset="-128"/>
              </a:rPr>
              <a:t>NEC(</a:t>
            </a:r>
            <a:r>
              <a:rPr lang="ja-JP" altLang="en-US" sz="1900" dirty="0">
                <a:solidFill>
                  <a:prstClr val="black"/>
                </a:solidFill>
                <a:latin typeface="Calibri"/>
                <a:ea typeface="ＭＳ Ｐゴシック" panose="020B0600070205080204" pitchFamily="50" charset="-128"/>
              </a:rPr>
              <a:t>田町</a:t>
            </a:r>
            <a:r>
              <a:rPr lang="en-US" altLang="ja-JP" sz="1900" dirty="0">
                <a:solidFill>
                  <a:prstClr val="black"/>
                </a:solidFill>
                <a:latin typeface="Calibri"/>
                <a:ea typeface="ＭＳ Ｐゴシック" panose="020B0600070205080204" pitchFamily="50" charset="-128"/>
              </a:rPr>
              <a:t>)</a:t>
            </a: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13</a:t>
            </a:r>
            <a:r>
              <a:rPr lang="ja-JP" altLang="en-US" sz="1950" dirty="0">
                <a:solidFill>
                  <a:prstClr val="black"/>
                </a:solidFill>
                <a:latin typeface="Calibri"/>
                <a:ea typeface="ＭＳ Ｐゴシック" panose="020B0600070205080204" pitchFamily="50" charset="-128"/>
              </a:rPr>
              <a:t>回</a:t>
            </a:r>
            <a:r>
              <a:rPr lang="ja-JP" altLang="en-US" sz="2000" dirty="0">
                <a:solidFill>
                  <a:prstClr val="black"/>
                </a:solidFill>
                <a:latin typeface="Calibri"/>
              </a:rPr>
              <a:t>　</a:t>
            </a:r>
            <a:r>
              <a:rPr lang="en-US" altLang="ja-JP" sz="2000" dirty="0">
                <a:solidFill>
                  <a:prstClr val="black"/>
                </a:solidFill>
                <a:latin typeface="Calibri"/>
              </a:rPr>
              <a:t>	</a:t>
            </a:r>
            <a:r>
              <a:rPr lang="en-US" altLang="ja-JP" sz="1950" dirty="0">
                <a:solidFill>
                  <a:prstClr val="black"/>
                </a:solidFill>
                <a:latin typeface="Calibri"/>
                <a:ea typeface="ＭＳ Ｐゴシック" panose="020B0600070205080204" pitchFamily="50" charset="-128"/>
              </a:rPr>
              <a:t>2020</a:t>
            </a:r>
            <a:r>
              <a:rPr lang="ja-JP" altLang="en-US" sz="1950" dirty="0">
                <a:solidFill>
                  <a:prstClr val="black"/>
                </a:solidFill>
                <a:latin typeface="Calibri"/>
                <a:ea typeface="ＭＳ Ｐゴシック" panose="020B0600070205080204" pitchFamily="50" charset="-128"/>
              </a:rPr>
              <a:t>年</a:t>
            </a:r>
            <a:r>
              <a:rPr lang="en-US" altLang="ja-JP" sz="1950" dirty="0">
                <a:solidFill>
                  <a:prstClr val="black"/>
                </a:solidFill>
                <a:latin typeface="Calibri"/>
                <a:ea typeface="ＭＳ Ｐゴシック" panose="020B0600070205080204" pitchFamily="50" charset="-128"/>
              </a:rPr>
              <a:t>2</a:t>
            </a:r>
            <a:r>
              <a:rPr lang="ja-JP" altLang="en-US" sz="1950" dirty="0">
                <a:solidFill>
                  <a:prstClr val="black"/>
                </a:solidFill>
                <a:latin typeface="Calibri"/>
                <a:ea typeface="ＭＳ Ｐゴシック" panose="020B0600070205080204" pitchFamily="50" charset="-128"/>
              </a:rPr>
              <a:t>月</a:t>
            </a:r>
            <a:r>
              <a:rPr lang="en-US" altLang="ja-JP" sz="1950" dirty="0">
                <a:solidFill>
                  <a:prstClr val="black"/>
                </a:solidFill>
                <a:latin typeface="Calibri"/>
                <a:ea typeface="ＭＳ Ｐゴシック" panose="020B0600070205080204" pitchFamily="50" charset="-128"/>
              </a:rPr>
              <a:t>18</a:t>
            </a:r>
            <a:r>
              <a:rPr lang="ja-JP" altLang="en-US" sz="1950" dirty="0">
                <a:solidFill>
                  <a:prstClr val="black"/>
                </a:solidFill>
                <a:latin typeface="Calibri"/>
                <a:ea typeface="ＭＳ Ｐゴシック" panose="020B0600070205080204" pitchFamily="50" charset="-128"/>
              </a:rPr>
              <a:t>日</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火</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　</a:t>
            </a:r>
            <a:r>
              <a:rPr lang="en-US" altLang="ja-JP" sz="1950" dirty="0" err="1">
                <a:solidFill>
                  <a:prstClr val="black"/>
                </a:solidFill>
                <a:latin typeface="Calibri"/>
                <a:ea typeface="ＭＳ Ｐゴシック" panose="020B0600070205080204" pitchFamily="50" charset="-128"/>
              </a:rPr>
              <a:t>DeNA</a:t>
            </a:r>
            <a:r>
              <a:rPr lang="en-US" altLang="ja-JP" sz="1950" dirty="0">
                <a:solidFill>
                  <a:prstClr val="black"/>
                </a:solidFill>
                <a:latin typeface="Calibri"/>
                <a:ea typeface="ＭＳ Ｐゴシック" panose="020B0600070205080204" pitchFamily="50" charset="-128"/>
              </a:rPr>
              <a:t>(</a:t>
            </a:r>
            <a:r>
              <a:rPr lang="ja-JP" altLang="en-US" sz="1950" dirty="0">
                <a:solidFill>
                  <a:prstClr val="black"/>
                </a:solidFill>
                <a:latin typeface="Calibri"/>
                <a:ea typeface="ＭＳ Ｐゴシック" panose="020B0600070205080204" pitchFamily="50" charset="-128"/>
              </a:rPr>
              <a:t>渋谷</a:t>
            </a:r>
            <a:r>
              <a:rPr lang="en-US" altLang="ja-JP" sz="1950" dirty="0">
                <a:solidFill>
                  <a:prstClr val="black"/>
                </a:solidFill>
                <a:latin typeface="Calibri"/>
                <a:ea typeface="ＭＳ Ｐゴシック" panose="020B0600070205080204" pitchFamily="50" charset="-128"/>
              </a:rPr>
              <a:t>)</a:t>
            </a:r>
          </a:p>
          <a:p>
            <a:pPr marL="603647" lvl="1" indent="-232172" defTabSz="742950">
              <a:defRPr/>
            </a:pPr>
            <a:r>
              <a:rPr lang="en-US" altLang="ja-JP" sz="2275" dirty="0">
                <a:solidFill>
                  <a:prstClr val="black"/>
                </a:solidFill>
                <a:latin typeface="Calibri"/>
                <a:ea typeface="ＭＳ Ｐゴシック" panose="020B0600070205080204" pitchFamily="50" charset="-128"/>
              </a:rPr>
              <a:t>F2F</a:t>
            </a:r>
            <a:r>
              <a:rPr lang="ja-JP" altLang="en-US" sz="2275" dirty="0">
                <a:solidFill>
                  <a:prstClr val="black"/>
                </a:solidFill>
                <a:latin typeface="Calibri"/>
                <a:ea typeface="ＭＳ Ｐゴシック" panose="020B0600070205080204" pitchFamily="50" charset="-128"/>
              </a:rPr>
              <a:t>会議　（</a:t>
            </a:r>
            <a:r>
              <a:rPr lang="en-US" altLang="ja-JP" sz="2275" dirty="0">
                <a:solidFill>
                  <a:prstClr val="black"/>
                </a:solidFill>
                <a:latin typeface="Calibri"/>
                <a:ea typeface="ＭＳ Ｐゴシック" panose="020B0600070205080204" pitchFamily="50" charset="-128"/>
              </a:rPr>
              <a:t>10/18 </a:t>
            </a:r>
            <a:r>
              <a:rPr lang="ja-JP" altLang="en-US" sz="2275" dirty="0">
                <a:solidFill>
                  <a:prstClr val="black"/>
                </a:solidFill>
                <a:latin typeface="Calibri"/>
                <a:ea typeface="ＭＳ Ｐゴシック" panose="020B0600070205080204" pitchFamily="50" charset="-128"/>
              </a:rPr>
              <a:t>川崎）</a:t>
            </a:r>
            <a:endParaRPr lang="en-US" altLang="ja-JP" sz="2275"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ea typeface="ＭＳ Ｐゴシック" panose="020B0600070205080204" pitchFamily="50" charset="-128"/>
              </a:rPr>
              <a:t>第</a:t>
            </a:r>
            <a:r>
              <a:rPr lang="en-US" altLang="ja-JP" sz="1950" dirty="0">
                <a:solidFill>
                  <a:prstClr val="black"/>
                </a:solidFill>
                <a:latin typeface="Calibri"/>
                <a:ea typeface="ＭＳ Ｐゴシック" panose="020B0600070205080204" pitchFamily="50" charset="-128"/>
              </a:rPr>
              <a:t>12</a:t>
            </a:r>
            <a:r>
              <a:rPr lang="ja-JP" altLang="en-US" sz="1950" dirty="0">
                <a:solidFill>
                  <a:prstClr val="black"/>
                </a:solidFill>
                <a:latin typeface="Calibri"/>
                <a:ea typeface="ＭＳ Ｐゴシック" panose="020B0600070205080204" pitchFamily="50" charset="-128"/>
              </a:rPr>
              <a:t>回アジェンダ案</a:t>
            </a:r>
            <a:endParaRPr lang="en-US" altLang="ja-JP" sz="1950" dirty="0">
              <a:solidFill>
                <a:prstClr val="black"/>
              </a:solidFill>
              <a:latin typeface="Calibri"/>
              <a:ea typeface="ＭＳ Ｐゴシック" panose="020B0600070205080204" pitchFamily="50" charset="-128"/>
            </a:endParaRPr>
          </a:p>
          <a:p>
            <a:pPr marL="928688" lvl="2" indent="-185738" defTabSz="742950">
              <a:defRPr/>
            </a:pPr>
            <a:r>
              <a:rPr lang="ja-JP" altLang="en-US" sz="1950" dirty="0">
                <a:solidFill>
                  <a:prstClr val="black"/>
                </a:solidFill>
                <a:latin typeface="Calibri"/>
              </a:rPr>
              <a:t>並行セッションに関する議論</a:t>
            </a:r>
            <a:endParaRPr lang="en-US" altLang="ja-JP" sz="1950" dirty="0">
              <a:solidFill>
                <a:prstClr val="black"/>
              </a:solidFill>
              <a:latin typeface="Calibri"/>
            </a:endParaRPr>
          </a:p>
          <a:p>
            <a:pPr marL="928688" lvl="2" indent="-185738" defTabSz="742950">
              <a:defRPr/>
            </a:pPr>
            <a:r>
              <a:rPr lang="en-US" altLang="ja-JP" sz="1950" dirty="0">
                <a:solidFill>
                  <a:prstClr val="black"/>
                </a:solidFill>
                <a:latin typeface="Calibri"/>
              </a:rPr>
              <a:t>Lightning</a:t>
            </a:r>
            <a:r>
              <a:rPr lang="ja-JP" altLang="en-US" sz="1950" dirty="0">
                <a:solidFill>
                  <a:prstClr val="black"/>
                </a:solidFill>
                <a:latin typeface="Calibri"/>
              </a:rPr>
              <a:t> </a:t>
            </a:r>
            <a:r>
              <a:rPr lang="en-US" altLang="ja-JP" sz="1950" dirty="0">
                <a:solidFill>
                  <a:prstClr val="black"/>
                </a:solidFill>
                <a:latin typeface="Calibri"/>
              </a:rPr>
              <a:t>Talk</a:t>
            </a:r>
            <a:r>
              <a:rPr lang="ja-JP" altLang="en-US" sz="1950" dirty="0">
                <a:solidFill>
                  <a:prstClr val="black"/>
                </a:solidFill>
                <a:latin typeface="Calibri"/>
              </a:rPr>
              <a:t>に関する議論</a:t>
            </a:r>
            <a:endParaRPr lang="en-US" altLang="ja-JP" sz="1950" dirty="0">
              <a:solidFill>
                <a:prstClr val="black"/>
              </a:solidFill>
              <a:latin typeface="Calibri"/>
            </a:endParaRPr>
          </a:p>
        </p:txBody>
      </p:sp>
      <p:sp>
        <p:nvSpPr>
          <p:cNvPr id="6" name="タイトル 1"/>
          <p:cNvSpPr txBox="1">
            <a:spLocks/>
          </p:cNvSpPr>
          <p:nvPr/>
        </p:nvSpPr>
        <p:spPr>
          <a:xfrm>
            <a:off x="241794" y="476672"/>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Japan 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Planning SWG</a:t>
            </a:r>
          </a:p>
        </p:txBody>
      </p:sp>
    </p:spTree>
    <p:extLst>
      <p:ext uri="{BB962C8B-B14F-4D97-AF65-F5344CB8AC3E}">
        <p14:creationId xmlns:p14="http://schemas.microsoft.com/office/powerpoint/2010/main" val="16595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600" dirty="0">
                <a:latin typeface="+mj-ea"/>
                <a:ea typeface="+mj-ea"/>
              </a:rPr>
              <a:t>独占禁止法順守ポリシー </a:t>
            </a:r>
            <a:r>
              <a:rPr kumimoji="1" lang="en-US" altLang="ja-JP" sz="2800" dirty="0">
                <a:latin typeface="+mj-ea"/>
                <a:ea typeface="+mj-ea"/>
              </a:rPr>
              <a:t>(Antitrust Policy)</a:t>
            </a:r>
            <a:endParaRPr kumimoji="1" lang="ja-JP" altLang="en-US" sz="28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a:latin typeface="+mn-ea"/>
                <a:ea typeface="+mn-ea"/>
              </a:rPr>
              <a:t>Linux Foundation (</a:t>
            </a:r>
            <a:r>
              <a:rPr kumimoji="1" lang="ja-JP" altLang="en-US" sz="2000" dirty="0">
                <a:latin typeface="+mn-ea"/>
                <a:ea typeface="+mn-ea"/>
              </a:rPr>
              <a:t>以下</a:t>
            </a:r>
            <a:r>
              <a:rPr kumimoji="1" lang="en-US" altLang="ja-JP" sz="2000" dirty="0">
                <a:latin typeface="+mn-ea"/>
                <a:ea typeface="+mn-ea"/>
              </a:rPr>
              <a:t>LF</a:t>
            </a:r>
            <a:r>
              <a:rPr kumimoji="1" lang="ja-JP" altLang="en-US" sz="2000" dirty="0">
                <a:latin typeface="+mn-ea"/>
                <a:ea typeface="+mn-ea"/>
              </a:rPr>
              <a:t>と略す</a:t>
            </a:r>
            <a:r>
              <a:rPr kumimoji="1" lang="en-US" altLang="ja-JP" sz="2000" dirty="0">
                <a:latin typeface="+mn-ea"/>
                <a:ea typeface="+mn-ea"/>
              </a:rPr>
              <a:t>) </a:t>
            </a:r>
            <a:r>
              <a:rPr kumimoji="1" lang="ja-JP" altLang="en-US" sz="2000" dirty="0">
                <a:latin typeface="+mn-ea"/>
                <a:ea typeface="+mn-ea"/>
              </a:rPr>
              <a:t>の会議は、産業界で競合関係にある企業同士の参加が不可欠です。</a:t>
            </a:r>
            <a:r>
              <a:rPr kumimoji="1" lang="en-US" altLang="ja-JP" sz="2000" dirty="0">
                <a:latin typeface="+mn-ea"/>
                <a:ea typeface="+mn-ea"/>
              </a:rPr>
              <a:t>LF</a:t>
            </a:r>
            <a:r>
              <a:rPr kumimoji="1" lang="ja-JP" altLang="en-US" sz="2000" dirty="0">
                <a:latin typeface="+mn-ea"/>
                <a:ea typeface="+mn-ea"/>
              </a:rPr>
              <a:t>は、すべての活動を、適用されるべきすべての独占禁止法</a:t>
            </a:r>
            <a:r>
              <a:rPr kumimoji="1" lang="en-US" altLang="ja-JP" sz="2000" dirty="0">
                <a:latin typeface="+mn-ea"/>
                <a:ea typeface="+mn-ea"/>
              </a:rPr>
              <a:t>/</a:t>
            </a:r>
            <a:r>
              <a:rPr kumimoji="1" lang="ja-JP" altLang="en-US" sz="2000" dirty="0">
                <a:latin typeface="+mn-ea"/>
                <a:ea typeface="+mn-ea"/>
              </a:rPr>
              <a:t>競争法に則って運営します。従って、会議の出席者は、アジェンダに沿って会議を進め、国内外の独占禁止法</a:t>
            </a:r>
            <a:r>
              <a:rPr kumimoji="1" lang="en-US" altLang="ja-JP" sz="2000" dirty="0">
                <a:latin typeface="+mn-ea"/>
                <a:ea typeface="+mn-ea"/>
              </a:rPr>
              <a:t>/</a:t>
            </a:r>
            <a:r>
              <a:rPr kumimoji="1" lang="ja-JP" altLang="en-US" sz="2000" dirty="0">
                <a:latin typeface="+mn-ea"/>
                <a:ea typeface="+mn-ea"/>
              </a:rPr>
              <a:t>競争法の下で禁止されているいかなる活動にも参加しないよう、注意を払うことが非常に重要です。</a:t>
            </a:r>
            <a:endParaRPr kumimoji="1" lang="en-US" altLang="ja-JP" sz="2000" dirty="0">
              <a:latin typeface="+mn-ea"/>
              <a:ea typeface="+mn-ea"/>
            </a:endParaRPr>
          </a:p>
          <a:p>
            <a:pPr marL="271463" indent="-141288"/>
            <a:r>
              <a:rPr kumimoji="1" lang="en-US" altLang="ja-JP" sz="2000" dirty="0">
                <a:latin typeface="+mn-ea"/>
                <a:ea typeface="+mn-ea"/>
              </a:rPr>
              <a:t>LF</a:t>
            </a:r>
            <a:r>
              <a:rPr kumimoji="1" lang="ja-JP" altLang="en-US" sz="2000" dirty="0">
                <a:latin typeface="+mn-ea"/>
                <a:ea typeface="+mn-ea"/>
              </a:rPr>
              <a:t>の会議において、また</a:t>
            </a:r>
            <a:r>
              <a:rPr kumimoji="1" lang="en-US" altLang="ja-JP" sz="2000" dirty="0">
                <a:latin typeface="+mn-ea"/>
                <a:ea typeface="+mn-ea"/>
              </a:rPr>
              <a:t>LF</a:t>
            </a:r>
            <a:r>
              <a:rPr kumimoji="1" lang="ja-JP" altLang="en-US" sz="2000" dirty="0">
                <a:latin typeface="+mn-ea"/>
                <a:ea typeface="+mn-ea"/>
              </a:rPr>
              <a:t>の活動に関連して、禁止されている行動の例は、</a:t>
            </a:r>
            <a:r>
              <a:rPr kumimoji="1" lang="en-US" altLang="ja-JP" sz="2000" dirty="0">
                <a:latin typeface="+mn-lt"/>
                <a:ea typeface="+mn-ea"/>
              </a:rPr>
              <a:t>https://www.linuxfoundation.jp/antitrust-policy/ </a:t>
            </a:r>
            <a:r>
              <a:rPr kumimoji="1" lang="ja-JP" altLang="en-US" sz="2000" dirty="0">
                <a:latin typeface="+mn-ea"/>
                <a:ea typeface="+mn-ea"/>
              </a:rPr>
              <a:t>から入手できる</a:t>
            </a:r>
            <a:r>
              <a:rPr kumimoji="1" lang="en-US" altLang="ja-JP" sz="2000" dirty="0">
                <a:latin typeface="+mn-ea"/>
                <a:ea typeface="+mn-ea"/>
              </a:rPr>
              <a:t>LF</a:t>
            </a:r>
            <a:r>
              <a:rPr kumimoji="1" lang="ja-JP" altLang="en-US" sz="2000" dirty="0">
                <a:latin typeface="+mn-ea"/>
                <a:ea typeface="+mn-ea"/>
              </a:rPr>
              <a:t>独占禁止法順守ポリシーに記載されています。これらの事項について質問がある場合は、あなたの会社の法律顧問に問い合わせるか、もしあなたが</a:t>
            </a:r>
            <a:r>
              <a:rPr kumimoji="1" lang="en-US" altLang="ja-JP" sz="2000" dirty="0">
                <a:latin typeface="+mn-ea"/>
                <a:ea typeface="+mn-ea"/>
              </a:rPr>
              <a:t>LF</a:t>
            </a:r>
            <a:r>
              <a:rPr kumimoji="1" lang="ja-JP" altLang="en-US" sz="2000" dirty="0">
                <a:latin typeface="+mn-ea"/>
                <a:ea typeface="+mn-ea"/>
              </a:rPr>
              <a:t>のメンバーであるならば、</a:t>
            </a:r>
            <a:r>
              <a:rPr kumimoji="1" lang="en-US" altLang="ja-JP" sz="2000" dirty="0">
                <a:latin typeface="+mn-ea"/>
                <a:ea typeface="+mn-ea"/>
              </a:rPr>
              <a:t>LF</a:t>
            </a:r>
            <a:r>
              <a:rPr kumimoji="1" lang="ja-JP" altLang="en-US" sz="2000" dirty="0">
                <a:latin typeface="+mn-ea"/>
                <a:ea typeface="+mn-ea"/>
              </a:rPr>
              <a:t>の法律顧問である </a:t>
            </a:r>
            <a:r>
              <a:rPr kumimoji="1" lang="en-US" altLang="ja-JP" sz="2000" dirty="0" err="1">
                <a:latin typeface="+mn-ea"/>
                <a:ea typeface="+mn-ea"/>
              </a:rPr>
              <a:t>Gesmer</a:t>
            </a:r>
            <a:r>
              <a:rPr kumimoji="1" lang="en-US" altLang="ja-JP" sz="2000" dirty="0">
                <a:latin typeface="+mn-ea"/>
                <a:ea typeface="+mn-ea"/>
              </a:rPr>
              <a:t> </a:t>
            </a:r>
            <a:r>
              <a:rPr kumimoji="1" lang="en-US" altLang="ja-JP" sz="2000" dirty="0" err="1">
                <a:latin typeface="+mn-ea"/>
                <a:ea typeface="+mn-ea"/>
              </a:rPr>
              <a:t>Updegrove</a:t>
            </a:r>
            <a:r>
              <a:rPr kumimoji="1" lang="en-US" altLang="ja-JP" sz="2000" dirty="0">
                <a:latin typeface="+mn-ea"/>
                <a:ea typeface="+mn-ea"/>
              </a:rPr>
              <a:t> LLP </a:t>
            </a:r>
            <a:r>
              <a:rPr kumimoji="1" lang="ja-JP" altLang="en-US" sz="2000" dirty="0">
                <a:latin typeface="+mn-ea"/>
                <a:ea typeface="+mn-ea"/>
              </a:rPr>
              <a:t>の </a:t>
            </a:r>
            <a:r>
              <a:rPr kumimoji="1" lang="en-US" altLang="ja-JP" sz="2000" dirty="0">
                <a:latin typeface="+mn-ea"/>
                <a:ea typeface="+mn-ea"/>
              </a:rPr>
              <a:t>Andrew </a:t>
            </a:r>
            <a:r>
              <a:rPr kumimoji="1" lang="en-US" altLang="ja-JP" sz="2000" dirty="0" err="1">
                <a:latin typeface="+mn-ea"/>
                <a:ea typeface="+mn-ea"/>
              </a:rPr>
              <a:t>Updegrove</a:t>
            </a:r>
            <a:r>
              <a:rPr kumimoji="1" lang="en-US" altLang="ja-JP" sz="2000" dirty="0">
                <a:latin typeface="+mn-ea"/>
                <a:ea typeface="+mn-ea"/>
              </a:rPr>
              <a:t> </a:t>
            </a:r>
            <a:r>
              <a:rPr kumimoji="1" lang="ja-JP" altLang="en-US" sz="2000" dirty="0">
                <a:latin typeface="+mn-ea"/>
                <a:ea typeface="+mn-ea"/>
              </a:rPr>
              <a:t>にお問い合わせください。</a:t>
            </a:r>
          </a:p>
        </p:txBody>
      </p:sp>
    </p:spTree>
    <p:extLst>
      <p:ext uri="{BB962C8B-B14F-4D97-AF65-F5344CB8AC3E}">
        <p14:creationId xmlns:p14="http://schemas.microsoft.com/office/powerpoint/2010/main" val="367955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188"/>
            <a:ext cx="8229600" cy="716541"/>
          </a:xfrm>
          <a:solidFill>
            <a:schemeClr val="accent5">
              <a:lumMod val="40000"/>
              <a:lumOff val="60000"/>
            </a:schemeClr>
          </a:solidFill>
          <a:ln>
            <a:solidFill>
              <a:schemeClr val="accent1"/>
            </a:solidFill>
          </a:ln>
        </p:spPr>
        <p:txBody>
          <a:bodyPr>
            <a:normAutofit fontScale="90000"/>
          </a:bodyPr>
          <a:lstStyle/>
          <a:p>
            <a:r>
              <a:rPr lang="en-US" altLang="ja-JP" sz="3600" dirty="0">
                <a:latin typeface="Meiryo UI" panose="020B0604030504040204" pitchFamily="50" charset="-128"/>
                <a:ea typeface="Meiryo UI" panose="020B0604030504040204" pitchFamily="50" charset="-128"/>
              </a:rPr>
              <a:t>FAQ</a:t>
            </a:r>
            <a:r>
              <a:rPr lang="ja-JP" altLang="en-US" sz="3600" dirty="0">
                <a:latin typeface="Meiryo UI" panose="020B0604030504040204" pitchFamily="50" charset="-128"/>
                <a:ea typeface="Meiryo UI" panose="020B0604030504040204" pitchFamily="50" charset="-128"/>
              </a:rPr>
              <a:t>作成</a:t>
            </a:r>
            <a:r>
              <a:rPr lang="en-US" altLang="ja-JP" sz="3600" dirty="0">
                <a:latin typeface="Meiryo UI" panose="020B0604030504040204" pitchFamily="50" charset="-128"/>
                <a:ea typeface="Meiryo UI" panose="020B0604030504040204" pitchFamily="50" charset="-128"/>
              </a:rPr>
              <a:t>SWG</a:t>
            </a:r>
            <a:endParaRPr kumimoji="1" lang="ja-JP" altLang="en-US" sz="3600" dirty="0">
              <a:latin typeface="Meiryo UI" panose="020B0604030504040204" pitchFamily="50" charset="-128"/>
              <a:ea typeface="Meiryo UI" panose="020B0604030504040204" pitchFamily="50" charset="-128"/>
            </a:endParaRPr>
          </a:p>
        </p:txBody>
      </p:sp>
      <p:sp>
        <p:nvSpPr>
          <p:cNvPr id="3" name="コンテンツ プレースホルダー 2"/>
          <p:cNvSpPr>
            <a:spLocks noGrp="1"/>
          </p:cNvSpPr>
          <p:nvPr>
            <p:ph idx="1"/>
          </p:nvPr>
        </p:nvSpPr>
        <p:spPr>
          <a:xfrm>
            <a:off x="632520" y="1124744"/>
            <a:ext cx="8712968" cy="5231606"/>
          </a:xfrm>
        </p:spPr>
        <p:txBody>
          <a:bodyPr>
            <a:noAutofit/>
          </a:bodyPr>
          <a:lstStyle/>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活動内容：</a:t>
            </a:r>
            <a:r>
              <a:rPr lang="en-US" altLang="ja-JP" sz="1800" dirty="0">
                <a:latin typeface="Meiryo UI" panose="020B0604030504040204" pitchFamily="50" charset="-128"/>
                <a:ea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rPr>
              <a:t>ライセンス関連の</a:t>
            </a:r>
            <a:r>
              <a:rPr lang="en-US" altLang="ja-JP" sz="1800" dirty="0">
                <a:latin typeface="Meiryo UI" panose="020B0604030504040204" pitchFamily="50" charset="-128"/>
                <a:ea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rPr>
              <a:t>を作成して公開</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活動開始：</a:t>
            </a:r>
            <a:r>
              <a:rPr lang="en-US" altLang="ja-JP" sz="1800" dirty="0">
                <a:latin typeface="Meiryo UI" panose="020B0604030504040204" pitchFamily="50" charset="-128"/>
                <a:ea typeface="Meiryo UI" panose="020B0604030504040204" pitchFamily="50" charset="-128"/>
              </a:rPr>
              <a:t>2018</a:t>
            </a:r>
            <a:r>
              <a:rPr lang="ja-JP" altLang="en-US" sz="1800" dirty="0">
                <a:latin typeface="Meiryo UI" panose="020B0604030504040204" pitchFamily="50" charset="-128"/>
                <a:ea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月</a:t>
            </a:r>
            <a:r>
              <a:rPr lang="en-US" altLang="ja-JP" sz="1800" dirty="0">
                <a:latin typeface="Meiryo UI" panose="020B0604030504040204" pitchFamily="50" charset="-128"/>
                <a:ea typeface="Meiryo UI" panose="020B0604030504040204" pitchFamily="50" charset="-128"/>
              </a:rPr>
              <a:t>18</a:t>
            </a:r>
            <a:r>
              <a:rPr lang="ja-JP" altLang="en-US" sz="1800" dirty="0">
                <a:latin typeface="Meiryo UI" panose="020B0604030504040204" pitchFamily="50" charset="-128"/>
                <a:ea typeface="Meiryo UI" panose="020B0604030504040204" pitchFamily="50" charset="-128"/>
              </a:rPr>
              <a:t>日キックオフ</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参加人数：</a:t>
            </a:r>
            <a:r>
              <a:rPr lang="en-US" altLang="ja-JP" sz="1800" dirty="0">
                <a:latin typeface="Meiryo UI" panose="020B0604030504040204" pitchFamily="50" charset="-128"/>
                <a:ea typeface="Meiryo UI" panose="020B0604030504040204" pitchFamily="50" charset="-128"/>
              </a:rPr>
              <a:t>28</a:t>
            </a:r>
            <a:r>
              <a:rPr lang="ja-JP" altLang="en-US" sz="1800" dirty="0">
                <a:latin typeface="Meiryo UI" panose="020B0604030504040204" pitchFamily="50" charset="-128"/>
                <a:ea typeface="Meiryo UI" panose="020B0604030504040204" pitchFamily="50" charset="-128"/>
              </a:rPr>
              <a:t>名</a:t>
            </a:r>
            <a:br>
              <a:rPr lang="en-US" altLang="ja-JP" sz="1800" dirty="0">
                <a:latin typeface="Meiryo UI" panose="020B0604030504040204" pitchFamily="50" charset="-128"/>
                <a:ea typeface="Meiryo UI" panose="020B0604030504040204" pitchFamily="50" charset="-128"/>
              </a:rPr>
            </a:br>
            <a:endParaRPr lang="en-US" altLang="ja-JP" sz="1800" dirty="0">
              <a:latin typeface="Meiryo UI" panose="020B0604030504040204" pitchFamily="50" charset="-128"/>
              <a:ea typeface="Meiryo UI" panose="020B0604030504040204" pitchFamily="50" charset="-128"/>
            </a:endParaRPr>
          </a:p>
          <a:p>
            <a:pPr>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成果物：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OSS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ライセンス関連でよくある誤解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V3</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   </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en-US" altLang="ja-JP" sz="1800" dirty="0">
                <a:latin typeface="Meiryo UI" panose="020B0604030504040204" pitchFamily="50" charset="-128"/>
                <a:ea typeface="Meiryo UI" panose="020B0604030504040204" pitchFamily="50" charset="-128"/>
                <a:cs typeface="Meiryo UI" panose="020B0604030504040204" pitchFamily="50" charset="-128"/>
              </a:rPr>
              <a:t>             2019</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年</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月公開（</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FAQ:20</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800" dirty="0">
              <a:latin typeface="Meiryo UI" panose="020B0604030504040204" pitchFamily="50" charset="-128"/>
              <a:ea typeface="Meiryo UI" panose="020B0604030504040204" pitchFamily="50" charset="-128"/>
            </a:endParaRPr>
          </a:p>
          <a:p>
            <a:pPr>
              <a:lnSpc>
                <a:spcPts val="3000"/>
              </a:lnSpc>
              <a:spcBef>
                <a:spcPts val="0"/>
              </a:spcBef>
              <a:buFont typeface="+mj-lt"/>
              <a:buAutoNum type="arabicPeriod"/>
            </a:pPr>
            <a:r>
              <a:rPr lang="ja-JP" altLang="en-US" sz="1800" dirty="0">
                <a:latin typeface="Meiryo UI" panose="020B0604030504040204" pitchFamily="50" charset="-128"/>
                <a:ea typeface="Meiryo UI" panose="020B0604030504040204" pitchFamily="50" charset="-128"/>
              </a:rPr>
              <a:t>検討ルール：</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①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初心者向け</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一般的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な内容とする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② ライセンスの</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解釈がグレー</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な内容や、</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ビジネス毎に判断が必要</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な内容は記載しない</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③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ネット上</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SLACK</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）で会話、</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オフ会</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で</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レビューを実施</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④ </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弁護士によるレビュー後</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に公開</a:t>
            </a:r>
            <a:b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⑤ </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FAQ</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CC0-V1.0</a:t>
            </a:r>
            <a:r>
              <a:rPr lang="ja-JP" altLang="en-US" sz="1800" b="1" u="sng" dirty="0">
                <a:latin typeface="Meiryo UI" panose="020B0604030504040204" pitchFamily="50" charset="-128"/>
                <a:ea typeface="Meiryo UI" panose="020B0604030504040204" pitchFamily="50" charset="-128"/>
                <a:cs typeface="Meiryo UI" panose="020B0604030504040204" pitchFamily="50" charset="-128"/>
              </a:rPr>
              <a:t>で公開</a:t>
            </a:r>
            <a:br>
              <a:rPr lang="en-US" altLang="ja-JP" sz="1800" dirty="0">
                <a:latin typeface="Meiryo UI" panose="020B0604030504040204" pitchFamily="50" charset="-128"/>
                <a:ea typeface="Meiryo UI" panose="020B0604030504040204" pitchFamily="50" charset="-128"/>
                <a:cs typeface="Meiryo UI" panose="020B0604030504040204" pitchFamily="50" charset="-128"/>
              </a:rPr>
            </a:br>
            <a:r>
              <a:rPr lang="ja-JP" altLang="en-US" sz="1800" dirty="0">
                <a:latin typeface="Meiryo UI" panose="020B0604030504040204" pitchFamily="50" charset="-128"/>
                <a:ea typeface="Meiryo UI" panose="020B0604030504040204" pitchFamily="50" charset="-128"/>
                <a:cs typeface="Meiryo UI" panose="020B0604030504040204" pitchFamily="50" charset="-128"/>
              </a:rPr>
              <a:t>⑥ </a:t>
            </a:r>
            <a:r>
              <a:rPr lang="en-GB" altLang="ja-JP"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Chatham House Rule</a:t>
            </a:r>
            <a:r>
              <a:rPr lang="ja-JP" altLang="en-US" sz="1800" b="1" u="sng"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（情報は利用可、誰が言ったかは口外しない）</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を採用</a:t>
            </a:r>
            <a:endParaRPr lang="ja-JP" altLang="ja-JP" sz="1800" dirty="0">
              <a:latin typeface="Meiryo UI" panose="020B0604030504040204" pitchFamily="50" charset="-128"/>
              <a:ea typeface="Meiryo UI" panose="020B0604030504040204" pitchFamily="50" charset="-128"/>
              <a:cs typeface="Meiryo UI" panose="020B0604030504040204" pitchFamily="50" charset="-128"/>
            </a:endParaRPr>
          </a:p>
          <a:p>
            <a:pPr>
              <a:spcBef>
                <a:spcPts val="0"/>
              </a:spcBef>
              <a:buFont typeface="+mj-lt"/>
              <a:buAutoNum type="arabicPeriod"/>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a:t>CC0-1.0</a:t>
            </a:r>
            <a:r>
              <a:rPr lang="ja-JP" altLang="en-US"/>
              <a:t>（パブリックドメイン）</a:t>
            </a:r>
            <a:endParaRPr kumimoji="1" lang="ja-JP" altLang="en-US"/>
          </a:p>
        </p:txBody>
      </p:sp>
      <p:pic>
        <p:nvPicPr>
          <p:cNvPr id="6" name="図 5"/>
          <p:cNvPicPr>
            <a:picLocks noChangeAspect="1"/>
          </p:cNvPicPr>
          <p:nvPr/>
        </p:nvPicPr>
        <p:blipFill>
          <a:blip r:embed="rId3"/>
          <a:stretch>
            <a:fillRect/>
          </a:stretch>
        </p:blipFill>
        <p:spPr>
          <a:xfrm>
            <a:off x="6069254" y="1484785"/>
            <a:ext cx="3348242" cy="2520280"/>
          </a:xfrm>
          <a:prstGeom prst="rect">
            <a:avLst/>
          </a:prstGeom>
        </p:spPr>
      </p:pic>
      <p:sp>
        <p:nvSpPr>
          <p:cNvPr id="7" name="テキスト ボックス 6"/>
          <p:cNvSpPr txBox="1"/>
          <p:nvPr/>
        </p:nvSpPr>
        <p:spPr>
          <a:xfrm>
            <a:off x="6951142" y="1156103"/>
            <a:ext cx="1465466" cy="307777"/>
          </a:xfrm>
          <a:prstGeom prst="rect">
            <a:avLst/>
          </a:prstGeom>
          <a:noFill/>
        </p:spPr>
        <p:txBody>
          <a:bodyPr wrap="non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FAQ</a:t>
            </a:r>
            <a:r>
              <a:rPr kumimoji="1" lang="ja-JP" altLang="en-US" dirty="0">
                <a:latin typeface="Meiryo UI" panose="020B0604030504040204" pitchFamily="50" charset="-128"/>
                <a:ea typeface="Meiryo UI" panose="020B0604030504040204" pitchFamily="50" charset="-128"/>
              </a:rPr>
              <a:t>サンプル）</a:t>
            </a:r>
          </a:p>
        </p:txBody>
      </p:sp>
    </p:spTree>
    <p:extLst>
      <p:ext uri="{BB962C8B-B14F-4D97-AF65-F5344CB8AC3E}">
        <p14:creationId xmlns:p14="http://schemas.microsoft.com/office/powerpoint/2010/main" val="261602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9" name="タイトル 1"/>
          <p:cNvSpPr txBox="1">
            <a:spLocks/>
          </p:cNvSpPr>
          <p:nvPr/>
        </p:nvSpPr>
        <p:spPr>
          <a:xfrm>
            <a:off x="128464" y="495941"/>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Tahoma" pitchFamily="34" charset="0"/>
                <a:ea typeface="ＭＳ Ｐゴシック" pitchFamily="50" charset="-128"/>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Leaflet Project</a:t>
            </a:r>
            <a:r>
              <a:rPr kumimoji="1" lang="ja-JP" altLang="en-US"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 </a:t>
            </a:r>
            <a:r>
              <a:rPr kumimoji="1" lang="en-US" altLang="ja-JP" sz="3323" b="0" i="0" u="none" strike="noStrike" kern="0" cap="none" spc="0" normalizeH="0" baseline="0" noProof="0" dirty="0">
                <a:ln>
                  <a:noFill/>
                </a:ln>
                <a:solidFill>
                  <a:srgbClr val="E56B45"/>
                </a:solidFill>
                <a:effectLst/>
                <a:uLnTx/>
                <a:uFillTx/>
                <a:latin typeface="メイリオ" panose="020B0604030504040204" pitchFamily="50" charset="-128"/>
                <a:ea typeface="メイリオ" panose="020B0604030504040204" pitchFamily="50" charset="-128"/>
                <a:cs typeface="メイリオ" panose="020B0604030504040204" pitchFamily="50" charset="-128"/>
                <a:sym typeface="Roboto"/>
              </a:rPr>
              <a:t>SWG</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 </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そもそも</a:t>
            </a:r>
            <a:r>
              <a:rPr kumimoji="1" lang="en-US" altLang="ja-JP"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OpenChain</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の</a:t>
            </a:r>
            <a:r>
              <a:rPr kumimoji="1" lang="en-US" altLang="ja-JP"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Goal</a:t>
            </a:r>
            <a:r>
              <a:rPr kumimoji="1" lang="ja-JP" altLang="en-US" sz="2600" b="0" i="0" u="none" strike="noStrike" kern="0" cap="none" spc="0" normalizeH="0" baseline="0" noProof="0" dirty="0" err="1">
                <a:ln>
                  <a:noFill/>
                </a:ln>
                <a:solidFill>
                  <a:sysClr val="windowText" lastClr="000000"/>
                </a:solidFill>
                <a:effectLst/>
                <a:uLnTx/>
                <a:uFillTx/>
                <a:latin typeface="Tahoma" pitchFamily="34" charset="0"/>
                <a:ea typeface="ＭＳ Ｐゴシック" pitchFamily="50" charset="-128"/>
              </a:rPr>
              <a:t>って</a:t>
            </a:r>
            <a:r>
              <a:rPr kumimoji="1" lang="ja-JP" altLang="en-US" sz="2600" b="0" i="0" u="none" strike="noStrike" kern="0" cap="none" spc="0" normalizeH="0" baseline="0" noProof="0" dirty="0">
                <a:ln>
                  <a:noFill/>
                </a:ln>
                <a:solidFill>
                  <a:sysClr val="windowText" lastClr="000000"/>
                </a:solidFill>
                <a:effectLst/>
                <a:uLnTx/>
                <a:uFillTx/>
                <a:latin typeface="Tahoma" pitchFamily="34" charset="0"/>
                <a:ea typeface="ＭＳ Ｐゴシック" pitchFamily="50" charset="-128"/>
              </a:rPr>
              <a:t>何？</a:t>
            </a:r>
          </a:p>
        </p:txBody>
      </p:sp>
      <p:pic>
        <p:nvPicPr>
          <p:cNvPr id="20" name="Picture 2" descr="grass fence structure sport lawn pasture football goal player baseball field net rush network ball sports football goal sport venue outdoor structure chain link fencing home fencing goal net"/>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411" y="1804139"/>
            <a:ext cx="9945660" cy="396469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p:cNvSpPr txBox="1"/>
          <p:nvPr/>
        </p:nvSpPr>
        <p:spPr>
          <a:xfrm>
            <a:off x="1766367" y="2789245"/>
            <a:ext cx="6191250" cy="1692771"/>
          </a:xfrm>
          <a:prstGeom prst="rect">
            <a:avLst/>
          </a:prstGeom>
          <a:solidFill>
            <a:srgbClr val="008E40">
              <a:alpha val="45000"/>
            </a:srgbClr>
          </a:solidFill>
        </p:spPr>
        <p:txBody>
          <a:bodyPr wrap="square" rtlCol="0">
            <a:spAutoFit/>
          </a:bodyPr>
          <a:lstStyle/>
          <a:p>
            <a:r>
              <a:rPr kumimoji="1" lang="ja-JP" altLang="en-US" sz="2600" b="1" kern="1200" dirty="0">
                <a:solidFill>
                  <a:prstClr val="white"/>
                </a:solidFill>
                <a:latin typeface="Segoe UI Symbol"/>
                <a:ea typeface="メイリオ"/>
              </a:rPr>
              <a:t>上流から</a:t>
            </a:r>
            <a:r>
              <a:rPr kumimoji="1" lang="en-US" altLang="ja-JP" sz="2600" b="1" kern="1200" dirty="0">
                <a:solidFill>
                  <a:prstClr val="white"/>
                </a:solidFill>
                <a:latin typeface="Segoe UI Symbol"/>
                <a:ea typeface="メイリオ"/>
              </a:rPr>
              <a:t>OSS</a:t>
            </a:r>
            <a:r>
              <a:rPr kumimoji="1" lang="ja-JP" altLang="en-US" sz="2600" b="1" kern="1200" dirty="0">
                <a:solidFill>
                  <a:prstClr val="white"/>
                </a:solidFill>
                <a:latin typeface="Segoe UI Symbol"/>
                <a:ea typeface="メイリオ"/>
              </a:rPr>
              <a:t>についての</a:t>
            </a:r>
            <a:r>
              <a:rPr kumimoji="1" lang="ja-JP" altLang="en-US" sz="2600" b="1" kern="1200" dirty="0">
                <a:solidFill>
                  <a:srgbClr val="FFFF00"/>
                </a:solidFill>
                <a:latin typeface="Segoe UI Symbol"/>
                <a:ea typeface="メイリオ"/>
              </a:rPr>
              <a:t>的確な情報</a:t>
            </a:r>
            <a:r>
              <a:rPr kumimoji="1" lang="ja-JP" altLang="en-US" sz="2600" b="1" kern="1200" dirty="0">
                <a:solidFill>
                  <a:prstClr val="white"/>
                </a:solidFill>
                <a:latin typeface="Segoe UI Symbol"/>
                <a:ea typeface="メイリオ"/>
              </a:rPr>
              <a:t>が</a:t>
            </a:r>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タイムリーに流れてくるようにすること</a:t>
            </a:r>
            <a:endParaRPr kumimoji="1" lang="en-US" altLang="ja-JP" sz="2600" b="1" kern="1200" dirty="0">
              <a:solidFill>
                <a:prstClr val="white"/>
              </a:solidFill>
              <a:latin typeface="Segoe UI Symbol"/>
              <a:ea typeface="メイリオ"/>
            </a:endParaRPr>
          </a:p>
          <a:p>
            <a:endParaRPr kumimoji="1" lang="en-US" altLang="ja-JP" sz="2600" b="1" kern="1200" dirty="0">
              <a:solidFill>
                <a:prstClr val="white"/>
              </a:solidFill>
              <a:latin typeface="Segoe UI Symbol"/>
              <a:ea typeface="メイリオ"/>
            </a:endParaRPr>
          </a:p>
          <a:p>
            <a:r>
              <a:rPr kumimoji="1" lang="ja-JP" altLang="en-US" sz="2600" b="1" kern="1200" dirty="0">
                <a:solidFill>
                  <a:prstClr val="white"/>
                </a:solidFill>
                <a:latin typeface="Segoe UI Symbol"/>
                <a:ea typeface="メイリオ"/>
              </a:rPr>
              <a:t>下流に対しても同様に流すようにする</a:t>
            </a:r>
          </a:p>
        </p:txBody>
      </p:sp>
      <p:sp>
        <p:nvSpPr>
          <p:cNvPr id="22" name="テキスト ボックス 21"/>
          <p:cNvSpPr txBox="1"/>
          <p:nvPr/>
        </p:nvSpPr>
        <p:spPr>
          <a:xfrm>
            <a:off x="867392" y="4570863"/>
            <a:ext cx="8095485" cy="1159420"/>
          </a:xfrm>
          <a:prstGeom prst="rect">
            <a:avLst/>
          </a:prstGeom>
          <a:solidFill>
            <a:srgbClr val="FF0000">
              <a:alpha val="66000"/>
            </a:srgbClr>
          </a:solidFill>
        </p:spPr>
        <p:txBody>
          <a:bodyPr wrap="none" rtlCol="0">
            <a:spAutoFit/>
          </a:bodyPr>
          <a:lstStyle/>
          <a:p>
            <a:pPr algn="ctr"/>
            <a:r>
              <a:rPr kumimoji="1" lang="en-US" altLang="ja-JP" sz="3467" b="1" kern="1200" dirty="0">
                <a:solidFill>
                  <a:prstClr val="white"/>
                </a:solidFill>
                <a:latin typeface="Segoe UI Symbol"/>
                <a:ea typeface="メイリオ"/>
              </a:rPr>
              <a:t>OSS</a:t>
            </a:r>
            <a:r>
              <a:rPr kumimoji="1" lang="ja-JP" altLang="en-US" sz="3467" b="1" kern="1200" dirty="0">
                <a:solidFill>
                  <a:prstClr val="white"/>
                </a:solidFill>
                <a:latin typeface="Segoe UI Symbol"/>
                <a:ea typeface="メイリオ"/>
              </a:rPr>
              <a:t>についての重要ポイントを少しでも</a:t>
            </a:r>
            <a:endParaRPr kumimoji="1" lang="en-US" altLang="ja-JP" sz="3467" b="1" kern="1200" dirty="0">
              <a:solidFill>
                <a:prstClr val="white"/>
              </a:solidFill>
              <a:latin typeface="Segoe UI Symbol"/>
              <a:ea typeface="メイリオ"/>
            </a:endParaRPr>
          </a:p>
          <a:p>
            <a:pPr algn="ctr"/>
            <a:r>
              <a:rPr kumimoji="1" lang="ja-JP" altLang="en-US" sz="3467" b="1" kern="1200" dirty="0">
                <a:solidFill>
                  <a:prstClr val="white"/>
                </a:solidFill>
                <a:latin typeface="Segoe UI Symbol"/>
                <a:ea typeface="メイリオ"/>
              </a:rPr>
              <a:t>多くの人に知ってもらう必要がある</a:t>
            </a:r>
            <a:endParaRPr kumimoji="1" lang="en-US" altLang="ja-JP" sz="3467" b="1" kern="1200" dirty="0">
              <a:solidFill>
                <a:prstClr val="white"/>
              </a:solidFill>
              <a:latin typeface="Segoe UI Symbol"/>
              <a:ea typeface="メイリオ"/>
            </a:endParaRPr>
          </a:p>
        </p:txBody>
      </p:sp>
      <p:sp>
        <p:nvSpPr>
          <p:cNvPr id="23" name="テキスト ボックス 22"/>
          <p:cNvSpPr txBox="1"/>
          <p:nvPr/>
        </p:nvSpPr>
        <p:spPr>
          <a:xfrm>
            <a:off x="1236860" y="5890352"/>
            <a:ext cx="7641836" cy="392415"/>
          </a:xfrm>
          <a:prstGeom prst="rect">
            <a:avLst/>
          </a:prstGeom>
          <a:noFill/>
        </p:spPr>
        <p:txBody>
          <a:bodyPr wrap="none" rtlCol="0">
            <a:spAutoFit/>
          </a:bodyPr>
          <a:lstStyle/>
          <a:p>
            <a:r>
              <a:rPr kumimoji="1" lang="ja-JP" altLang="en-US" sz="1950" b="1" kern="1200" dirty="0">
                <a:solidFill>
                  <a:srgbClr val="C00000"/>
                </a:solidFill>
                <a:latin typeface="Segoe UI Symbol"/>
                <a:ea typeface="メイリオ"/>
              </a:rPr>
              <a:t>何が必要か、いつ必要か、なぜ必要か・・・そもそも</a:t>
            </a:r>
            <a:r>
              <a:rPr kumimoji="1" lang="en-US" altLang="ja-JP" sz="1950" b="1" kern="1200" dirty="0">
                <a:solidFill>
                  <a:srgbClr val="C00000"/>
                </a:solidFill>
                <a:latin typeface="Segoe UI Symbol"/>
                <a:ea typeface="メイリオ"/>
              </a:rPr>
              <a:t>OSS</a:t>
            </a:r>
            <a:r>
              <a:rPr kumimoji="1" lang="ja-JP" altLang="en-US" sz="1950" b="1" kern="1200" dirty="0">
                <a:solidFill>
                  <a:srgbClr val="C00000"/>
                </a:solidFill>
                <a:latin typeface="Segoe UI Symbol"/>
                <a:ea typeface="メイリオ"/>
              </a:rPr>
              <a:t>とは何か</a:t>
            </a:r>
          </a:p>
        </p:txBody>
      </p:sp>
    </p:spTree>
    <p:extLst>
      <p:ext uri="{BB962C8B-B14F-4D97-AF65-F5344CB8AC3E}">
        <p14:creationId xmlns:p14="http://schemas.microsoft.com/office/powerpoint/2010/main" val="3434433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タイトル 1">
            <a:extLst>
              <a:ext uri="{FF2B5EF4-FFF2-40B4-BE49-F238E27FC236}">
                <a16:creationId xmlns:a16="http://schemas.microsoft.com/office/drawing/2014/main" id="{C7FDB133-DE6A-49C9-B08D-4DD1416CAE4D}"/>
              </a:ext>
            </a:extLst>
          </p:cNvPr>
          <p:cNvSpPr txBox="1">
            <a:spLocks/>
          </p:cNvSpPr>
          <p:nvPr/>
        </p:nvSpPr>
        <p:spPr>
          <a:xfrm>
            <a:off x="513561" y="445147"/>
            <a:ext cx="8970000" cy="792183"/>
          </a:xfrm>
          <a:prstGeom prst="rect">
            <a:avLst/>
          </a:prstGeom>
        </p:spPr>
        <p:txBody>
          <a:bodyPr wrap="none" lIns="0" tIns="0" rIns="0" bIns="0" anchor="b"/>
          <a:lstStyle>
            <a:lvl1pPr algn="l" rtl="0" eaLnBrk="1" fontAlgn="base" hangingPunct="1">
              <a:spcBef>
                <a:spcPct val="0"/>
              </a:spcBef>
              <a:spcAft>
                <a:spcPct val="0"/>
              </a:spcAft>
              <a:defRPr kumimoji="1" sz="2600" baseline="0">
                <a:solidFill>
                  <a:schemeClr val="tx1"/>
                </a:solidFill>
                <a:latin typeface="+mj-ea"/>
                <a:ea typeface="+mj-ea"/>
                <a:cs typeface="HGP創英角ｺﾞｼｯｸUB" pitchFamily="50" charset="-128"/>
              </a:defRPr>
            </a:lvl1pPr>
            <a:lvl2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2pPr>
            <a:lvl3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3pPr>
            <a:lvl4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4pPr>
            <a:lvl5pPr algn="l" rtl="0" eaLnBrk="1" fontAlgn="base" hangingPunct="1">
              <a:spcBef>
                <a:spcPct val="0"/>
              </a:spcBef>
              <a:spcAft>
                <a:spcPct val="0"/>
              </a:spcAft>
              <a:defRPr kumimoji="1" sz="2600">
                <a:solidFill>
                  <a:schemeClr val="tx2"/>
                </a:solidFill>
                <a:latin typeface="HGP創英角ｺﾞｼｯｸUB" pitchFamily="50" charset="-128"/>
                <a:ea typeface="HGP創英角ｺﾞｼｯｸUB" pitchFamily="50" charset="-128"/>
                <a:cs typeface="HGP創英角ｺﾞｼｯｸUB" pitchFamily="50" charset="-128"/>
              </a:defRPr>
            </a:lvl5pPr>
            <a:lvl6pPr marL="35931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6pPr>
            <a:lvl7pPr marL="718596"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7pPr>
            <a:lvl8pPr marL="1077879"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8pPr>
            <a:lvl9pPr marL="1437178" algn="l" rtl="0" eaLnBrk="1" fontAlgn="base" hangingPunct="1">
              <a:spcBef>
                <a:spcPct val="0"/>
              </a:spcBef>
              <a:spcAft>
                <a:spcPct val="0"/>
              </a:spcAft>
              <a:defRPr kumimoji="1" sz="2925">
                <a:solidFill>
                  <a:schemeClr val="tx2"/>
                </a:solidFill>
                <a:latin typeface="HGP創英角ｺﾞｼｯｸUB" pitchFamily="50" charset="-128"/>
                <a:ea typeface="HGP創英角ｺﾞｼｯｸUB"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600" b="0" i="0" u="sng" strike="noStrike" kern="0" cap="none" spc="0" normalizeH="0" baseline="0" noProof="0" dirty="0">
                <a:ln>
                  <a:noFill/>
                </a:ln>
                <a:solidFill>
                  <a:sysClr val="windowText" lastClr="000000"/>
                </a:solidFill>
                <a:effectLst/>
                <a:uLnTx/>
                <a:uFillTx/>
                <a:latin typeface="メイリオ"/>
                <a:ea typeface="メイリオ"/>
              </a:rPr>
              <a:t>少しでも多くの人に知ってもらうために</a:t>
            </a:r>
          </a:p>
        </p:txBody>
      </p:sp>
      <p:sp>
        <p:nvSpPr>
          <p:cNvPr id="12" name="コンテンツ プレースホルダー 5">
            <a:extLst>
              <a:ext uri="{FF2B5EF4-FFF2-40B4-BE49-F238E27FC236}">
                <a16:creationId xmlns:a16="http://schemas.microsoft.com/office/drawing/2014/main" id="{E48F2CFF-8EC8-45B5-960E-D8D72A893483}"/>
              </a:ext>
            </a:extLst>
          </p:cNvPr>
          <p:cNvSpPr txBox="1">
            <a:spLocks/>
          </p:cNvSpPr>
          <p:nvPr/>
        </p:nvSpPr>
        <p:spPr>
          <a:xfrm>
            <a:off x="3470835" y="1501337"/>
            <a:ext cx="5967165" cy="4155549"/>
          </a:xfrm>
          <a:prstGeom prst="rect">
            <a:avLst/>
          </a:prstGeom>
        </p:spPr>
        <p:txBody>
          <a:bodyPr lIns="66191" tIns="33182" rIns="66191" bIns="33182"/>
          <a:lstStyle>
            <a:lvl1pPr marL="139708" indent="-139708" algn="l" rtl="0" eaLnBrk="1" fontAlgn="base" hangingPunct="1">
              <a:spcBef>
                <a:spcPts val="0"/>
              </a:spcBef>
              <a:spcAft>
                <a:spcPct val="0"/>
              </a:spcAft>
              <a:buFont typeface="Arial" pitchFamily="34" charset="0"/>
              <a:buChar char="•"/>
              <a:defRPr kumimoji="1" sz="2600">
                <a:solidFill>
                  <a:schemeClr val="tx1"/>
                </a:solidFill>
                <a:latin typeface="+mn-ea"/>
                <a:ea typeface="+mn-ea"/>
                <a:cs typeface="HGP創英角ｺﾞｼｯｸUB" pitchFamily="50" charset="-128"/>
              </a:defRPr>
            </a:lvl1pPr>
            <a:lvl2pPr marL="354226" indent="-144691" algn="l" rtl="0" eaLnBrk="1" fontAlgn="base" hangingPunct="1">
              <a:spcBef>
                <a:spcPts val="0"/>
              </a:spcBef>
              <a:spcAft>
                <a:spcPct val="0"/>
              </a:spcAft>
              <a:buFont typeface="Arial" pitchFamily="34" charset="0"/>
              <a:buChar char="•"/>
              <a:defRPr kumimoji="1" sz="2167">
                <a:solidFill>
                  <a:schemeClr val="tx1"/>
                </a:solidFill>
                <a:latin typeface="+mn-ea"/>
                <a:ea typeface="+mn-ea"/>
                <a:cs typeface="HGP創英角ｺﾞｼｯｸUB" pitchFamily="50" charset="-128"/>
              </a:defRPr>
            </a:lvl2pPr>
            <a:lvl3pPr marL="560080" indent="-134770" algn="l" rtl="0" eaLnBrk="1" fontAlgn="base" hangingPunct="1">
              <a:spcBef>
                <a:spcPts val="0"/>
              </a:spcBef>
              <a:spcAft>
                <a:spcPct val="0"/>
              </a:spcAft>
              <a:buFont typeface="Arial" pitchFamily="34" charset="0"/>
              <a:buChar char="•"/>
              <a:defRPr kumimoji="1" sz="1733">
                <a:solidFill>
                  <a:schemeClr val="tx1"/>
                </a:solidFill>
                <a:latin typeface="+mn-ea"/>
                <a:ea typeface="+mn-ea"/>
                <a:cs typeface="HGP創英角ｺﾞｼｯｸUB" pitchFamily="50" charset="-128"/>
              </a:defRPr>
            </a:lvl3pPr>
            <a:lvl4pPr marL="774636" indent="-139708"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4pPr>
            <a:lvl5pPr marL="989192" indent="-144691" algn="l" rtl="0" eaLnBrk="1" fontAlgn="base" hangingPunct="1">
              <a:spcBef>
                <a:spcPts val="0"/>
              </a:spcBef>
              <a:spcAft>
                <a:spcPct val="0"/>
              </a:spcAft>
              <a:buFont typeface="Arial" pitchFamily="34" charset="0"/>
              <a:buChar char="•"/>
              <a:defRPr kumimoji="1" sz="1517">
                <a:solidFill>
                  <a:schemeClr val="tx1"/>
                </a:solidFill>
                <a:latin typeface="+mn-ea"/>
                <a:ea typeface="+mn-ea"/>
                <a:cs typeface="HGP創英角ｺﾞｼｯｸUB" pitchFamily="50" charset="-128"/>
              </a:defRPr>
            </a:lvl5pPr>
            <a:lvl6pPr marL="1976123" indent="-179674" algn="l" rtl="0" eaLnBrk="1" fontAlgn="base" hangingPunct="1">
              <a:spcBef>
                <a:spcPct val="20000"/>
              </a:spcBef>
              <a:spcAft>
                <a:spcPct val="0"/>
              </a:spcAft>
              <a:buChar char="»"/>
              <a:defRPr kumimoji="1" sz="1625">
                <a:solidFill>
                  <a:schemeClr val="tx1"/>
                </a:solidFill>
                <a:latin typeface="+mn-lt"/>
                <a:ea typeface="+mn-ea"/>
              </a:defRPr>
            </a:lvl6pPr>
            <a:lvl7pPr marL="2335421" indent="-179674" algn="l" rtl="0" eaLnBrk="1" fontAlgn="base" hangingPunct="1">
              <a:spcBef>
                <a:spcPct val="20000"/>
              </a:spcBef>
              <a:spcAft>
                <a:spcPct val="0"/>
              </a:spcAft>
              <a:buChar char="»"/>
              <a:defRPr kumimoji="1" sz="1625">
                <a:solidFill>
                  <a:schemeClr val="tx1"/>
                </a:solidFill>
                <a:latin typeface="+mn-lt"/>
                <a:ea typeface="+mn-ea"/>
              </a:defRPr>
            </a:lvl7pPr>
            <a:lvl8pPr marL="2694711" indent="-179674" algn="l" rtl="0" eaLnBrk="1" fontAlgn="base" hangingPunct="1">
              <a:spcBef>
                <a:spcPct val="20000"/>
              </a:spcBef>
              <a:spcAft>
                <a:spcPct val="0"/>
              </a:spcAft>
              <a:buChar char="»"/>
              <a:defRPr kumimoji="1" sz="1625">
                <a:solidFill>
                  <a:schemeClr val="tx1"/>
                </a:solidFill>
                <a:latin typeface="+mn-lt"/>
                <a:ea typeface="+mn-ea"/>
              </a:defRPr>
            </a:lvl8pPr>
            <a:lvl9pPr marL="3054008" indent="-179674" algn="l" rtl="0" eaLnBrk="1" fontAlgn="base" hangingPunct="1">
              <a:spcBef>
                <a:spcPct val="20000"/>
              </a:spcBef>
              <a:spcAft>
                <a:spcPct val="0"/>
              </a:spcAft>
              <a:buChar char="»"/>
              <a:defRPr kumimoji="1" sz="1625">
                <a:solidFill>
                  <a:schemeClr val="tx1"/>
                </a:solidFill>
                <a:latin typeface="+mn-lt"/>
                <a:ea typeface="+mn-ea"/>
              </a:defRPr>
            </a:lvl9pPr>
          </a:lstStyle>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冊子（</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16</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ページ）の制作</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日本語版：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2000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英語版：　　</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1000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部印刷</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354226" marR="0" lvl="1" indent="-144691"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共に</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pdf</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ファイルでの開示も（</a:t>
            </a:r>
            <a:r>
              <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rPr>
              <a:t>CC-0</a:t>
            </a:r>
            <a:r>
              <a:rPr kumimoji="1" lang="ja-JP" altLang="en-US" sz="2167" b="0" i="0" u="none" strike="noStrike" kern="0" cap="none" spc="0" normalizeH="0" baseline="0" noProof="0" dirty="0">
                <a:ln>
                  <a:noFill/>
                </a:ln>
                <a:solidFill>
                  <a:sysClr val="windowText" lastClr="000000"/>
                </a:solidFill>
                <a:effectLst/>
                <a:uLnTx/>
                <a:uFillTx/>
                <a:latin typeface="メイリオ"/>
                <a:ea typeface="メイリオ"/>
              </a:rPr>
              <a:t>）実施</a:t>
            </a:r>
            <a:endParaRPr kumimoji="1" lang="en-US" altLang="ja-JP" sz="2167"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サプライチェーン間での意思疎通に活用されるのみならず、社内教育に使われるなどのケースもみられる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Japan</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a:t>
            </a:r>
            <a:r>
              <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rPr>
              <a:t>Open Source Summit North America</a:t>
            </a: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などで配布</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a:p>
            <a:pPr marL="139708" marR="0" lvl="0" indent="-139708" algn="l" defTabSz="914400" rtl="0" eaLnBrk="1" fontAlgn="base" latinLnBrk="0" hangingPunct="1">
              <a:lnSpc>
                <a:spcPct val="100000"/>
              </a:lnSpc>
              <a:spcBef>
                <a:spcPts val="0"/>
              </a:spcBef>
              <a:spcAft>
                <a:spcPct val="0"/>
              </a:spcAft>
              <a:buClrTx/>
              <a:buSzTx/>
              <a:buFont typeface="Arial" pitchFamily="34" charset="0"/>
              <a:buChar char="•"/>
              <a:tabLst/>
              <a:defRPr/>
            </a:pPr>
            <a:r>
              <a:rPr kumimoji="1" lang="ja-JP" altLang="en-US" sz="2600" b="0" i="0" u="none" strike="noStrike" kern="0" cap="none" spc="0" normalizeH="0" baseline="0" noProof="0" dirty="0">
                <a:ln>
                  <a:noFill/>
                </a:ln>
                <a:solidFill>
                  <a:sysClr val="windowText" lastClr="000000"/>
                </a:solidFill>
                <a:effectLst/>
                <a:uLnTx/>
                <a:uFillTx/>
                <a:latin typeface="メイリオ"/>
                <a:ea typeface="メイリオ"/>
              </a:rPr>
              <a:t>中国語版の用意を進めている</a:t>
            </a:r>
            <a:endParaRPr kumimoji="1" lang="en-US" altLang="ja-JP" sz="2600" b="0" i="0" u="none" strike="noStrike" kern="0" cap="none" spc="0" normalizeH="0" baseline="0" noProof="0" dirty="0">
              <a:ln>
                <a:noFill/>
              </a:ln>
              <a:solidFill>
                <a:sysClr val="windowText" lastClr="000000"/>
              </a:solidFill>
              <a:effectLst/>
              <a:uLnTx/>
              <a:uFillTx/>
              <a:latin typeface="メイリオ"/>
              <a:ea typeface="メイリオ"/>
            </a:endParaRPr>
          </a:p>
        </p:txBody>
      </p:sp>
      <p:pic>
        <p:nvPicPr>
          <p:cNvPr id="13" name="図 12" descr="スクリーンショット が含まれている画像&#10;&#10;非常に高い精度で生成された説明">
            <a:extLst>
              <a:ext uri="{FF2B5EF4-FFF2-40B4-BE49-F238E27FC236}">
                <a16:creationId xmlns:a16="http://schemas.microsoft.com/office/drawing/2014/main" id="{67E3D24D-4445-49F6-95AF-62207C08D8C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489" y="1556792"/>
            <a:ext cx="2999788" cy="4212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298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2" name="サブタイトル 1"/>
          <p:cNvSpPr>
            <a:spLocks noGrp="1"/>
          </p:cNvSpPr>
          <p:nvPr>
            <p:ph type="subTitle" idx="1"/>
          </p:nvPr>
        </p:nvSpPr>
        <p:spPr>
          <a:xfrm>
            <a:off x="1280592" y="5432425"/>
            <a:ext cx="8386514" cy="1003920"/>
          </a:xfrm>
        </p:spPr>
        <p:txBody>
          <a:bodyPr/>
          <a:lstStyle/>
          <a:p>
            <a:pPr algn="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年</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12</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月</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19</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日</a:t>
            </a:r>
            <a:endPar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endParaRPr>
          </a:p>
          <a:p>
            <a:pPr algn="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NEC</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（東京）</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40" y="874713"/>
            <a:ext cx="2628900" cy="1460500"/>
          </a:xfrm>
          <a:prstGeom prst="rect">
            <a:avLst/>
          </a:prstGeom>
        </p:spPr>
      </p:pic>
      <p:sp>
        <p:nvSpPr>
          <p:cNvPr id="10" name="Title 1"/>
          <p:cNvSpPr>
            <a:spLocks noGrp="1"/>
          </p:cNvSpPr>
          <p:nvPr>
            <p:ph type="ctrTitle"/>
          </p:nvPr>
        </p:nvSpPr>
        <p:spPr>
          <a:xfrm>
            <a:off x="776536" y="2920206"/>
            <a:ext cx="8575104" cy="1927225"/>
          </a:xfrm>
        </p:spPr>
        <p:txBody>
          <a:bodyPr/>
          <a:lstStyle/>
          <a:p>
            <a:r>
              <a:rPr lang="en-US" sz="3600" dirty="0">
                <a:solidFill>
                  <a:srgbClr val="E56B45"/>
                </a:solidFill>
              </a:rPr>
              <a:t>Japan WG</a:t>
            </a:r>
            <a:br>
              <a:rPr lang="en-US" altLang="ja-JP" sz="3600" dirty="0">
                <a:solidFill>
                  <a:srgbClr val="E56B45"/>
                </a:solidFill>
              </a:rPr>
            </a:br>
            <a:r>
              <a:rPr lang="ja-JP" alt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「役割ごとの教育資料」</a:t>
            </a:r>
            <a:r>
              <a:rPr lang="en-US" altLang="ja-JP"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lang="en-US" sz="3600"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489504" y="6525344"/>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23</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164172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rPr>
              <a:t>Agenda</a:t>
            </a:r>
          </a:p>
        </p:txBody>
      </p:sp>
      <p:sp>
        <p:nvSpPr>
          <p:cNvPr id="61" name="Shape 61"/>
          <p:cNvSpPr txBox="1">
            <a:spLocks noGrp="1"/>
          </p:cNvSpPr>
          <p:nvPr>
            <p:ph type="body" idx="1"/>
          </p:nvPr>
        </p:nvSpPr>
        <p:spPr>
          <a:xfrm>
            <a:off x="506264" y="1600200"/>
            <a:ext cx="8893471" cy="49530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marR="0" lvl="0" indent="-514350" algn="l" rtl="0">
              <a:spcBef>
                <a:spcPts val="0"/>
              </a:spcBef>
              <a:spcAft>
                <a:spcPts val="0"/>
              </a:spcAft>
              <a:buClr>
                <a:schemeClr val="accent1"/>
              </a:buClr>
              <a:buSzPct val="85000"/>
              <a:buFont typeface="+mj-lt"/>
              <a:buAutoNum type="arabicPeriod"/>
            </a:pPr>
            <a:r>
              <a:rPr lang="ja-JP" altLang="en-US" sz="2800" dirty="0">
                <a:latin typeface="メイリオ" panose="020B0604030504040204" pitchFamily="50" charset="-128"/>
                <a:ea typeface="メイリオ" panose="020B0604030504040204" pitchFamily="50" charset="-128"/>
                <a:cs typeface="メイリオ" panose="020B0604030504040204" pitchFamily="50" charset="-128"/>
              </a:rPr>
              <a:t>４社の事例の分析</a:t>
            </a:r>
            <a:endParaRPr lang="en-US" altLang="ja-JP" sz="2800" dirty="0">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コンプライアンスプログラム･バージョンの案作成と日程</a:t>
            </a:r>
            <a:endParaRPr kumimoji="1" lang="en-US" altLang="ja-JP"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a:p>
            <a:pPr marL="514350" lvl="0" indent="-514350">
              <a:spcBef>
                <a:spcPts val="0"/>
              </a:spcBef>
              <a:buFont typeface="+mj-lt"/>
              <a:buAutoNum type="arabicPeriod"/>
            </a:pPr>
            <a:r>
              <a:rPr kumimoji="1" lang="ja-JP" altLang="en-US"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スケジュール</a:t>
            </a:r>
            <a:endParaRPr sz="2800"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24</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333358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Roboto"/>
              <a:buNone/>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活動概要</a:t>
            </a: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テキスト プレースホルダー 1"/>
          <p:cNvSpPr>
            <a:spLocks noGrp="1"/>
          </p:cNvSpPr>
          <p:nvPr>
            <p:ph type="body" idx="1"/>
          </p:nvPr>
        </p:nvSpPr>
        <p:spPr/>
        <p:txBody>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メンバー</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小泉、福地</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cs typeface="メイリオ" panose="020B0604030504040204" pitchFamily="50" charset="-128"/>
              </a:rPr>
              <a:t>岩田（報告者）</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活動状況</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F2F</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会議：</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回　</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11/25</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日立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a:t>
            </a: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アドベントカレンダー投稿：</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12/7</a:t>
            </a:r>
          </a:p>
          <a:p>
            <a:pPr lvl="1"/>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共通教育資料のコンプライアンスプログラム･バージョンの</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詳細の検討、作成</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全体会合調整</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129541" indent="0">
              <a:buNone/>
            </a:pP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スライド番号プレースホルダー 2"/>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25</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228221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95301" y="267651"/>
            <a:ext cx="8915399" cy="1887487"/>
          </a:xfrm>
          <a:prstGeom prst="rect">
            <a:avLst/>
          </a:prstGeom>
          <a:noFill/>
          <a:ln>
            <a:noFill/>
          </a:ln>
        </p:spPr>
        <p:txBody>
          <a:bodyPr lIns="91425" tIns="45700" rIns="91425" bIns="45700" anchor="ctr" anchorCtr="0">
            <a:noAutofit/>
          </a:bodyPr>
          <a:lstStyle/>
          <a:p>
            <a:pPr>
              <a:buSzPct val="25000"/>
            </a:pPr>
            <a:r>
              <a:rPr lang="en-US" altLang="ja-JP" dirty="0">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3600" dirty="0">
                <a:latin typeface="メイリオ" panose="020B0604030504040204" pitchFamily="50" charset="-128"/>
                <a:ea typeface="メイリオ" panose="020B0604030504040204" pitchFamily="50" charset="-128"/>
                <a:cs typeface="メイリオ" panose="020B0604030504040204" pitchFamily="50" charset="-128"/>
              </a:rPr>
              <a:t>４社の事例の分析と提案</a:t>
            </a:r>
            <a:br>
              <a:rPr lang="en-US" altLang="ja-JP" sz="3600" dirty="0">
                <a:latin typeface="メイリオ" panose="020B0604030504040204" pitchFamily="50" charset="-128"/>
                <a:ea typeface="メイリオ" panose="020B0604030504040204" pitchFamily="50" charset="-128"/>
                <a:cs typeface="メイリオ" panose="020B0604030504040204" pitchFamily="50" charset="-128"/>
              </a:rPr>
            </a:br>
            <a:endParaRPr lang="en-US" sz="4000" b="0" i="0" u="none" strike="noStrike" cap="none" dirty="0">
              <a:solidFill>
                <a:schemeClr val="dk2"/>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26</a:t>
            </a:fld>
            <a:endParaRPr kumimoji="0" lang="en-US" sz="1200" b="0" i="0" u="none" strike="noStrike" kern="0" cap="none" spc="0" normalizeH="0" baseline="0" noProof="0" dirty="0">
              <a:ln>
                <a:noFill/>
              </a:ln>
              <a:solidFill>
                <a:srgbClr val="292934"/>
              </a:solidFill>
              <a:effectLst/>
              <a:uLnTx/>
              <a:uFillTx/>
              <a:latin typeface="Roboto"/>
              <a:ea typeface="Roboto"/>
              <a:cs typeface="Roboto"/>
              <a:sym typeface="Roboto"/>
            </a:endParaRPr>
          </a:p>
        </p:txBody>
      </p:sp>
      <p:sp>
        <p:nvSpPr>
          <p:cNvPr id="5" name="Shape 61"/>
          <p:cNvSpPr txBox="1">
            <a:spLocks noGrp="1"/>
          </p:cNvSpPr>
          <p:nvPr>
            <p:ph type="body" idx="1"/>
          </p:nvPr>
        </p:nvSpPr>
        <p:spPr>
          <a:xfrm>
            <a:off x="506264" y="1243454"/>
            <a:ext cx="8893471" cy="5614545"/>
          </a:xfrm>
          <a:prstGeom prst="rect">
            <a:avLst/>
          </a:prstGeom>
          <a:noFill/>
          <a:ln>
            <a:noFill/>
          </a:ln>
        </p:spPr>
        <p:txBody>
          <a:bodyPr lIns="91425" tIns="45700" rIns="91425" bIns="45700" anchor="t" anchorCtr="0">
            <a:noAutofit/>
          </a:bodyPr>
          <a:lstStyle/>
          <a:p>
            <a:pPr marL="514350" lvl="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分析結果</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lvl="0" indent="-242888">
              <a:spcBef>
                <a:spcPts val="0"/>
              </a:spcBef>
              <a:buFont typeface="+mj-lt"/>
              <a:buAutoNum type="romanLcPeriod"/>
            </a:pPr>
            <a:r>
              <a:rPr lang="en-US" altLang="ja-JP"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Spec.-2.0</a:t>
            </a:r>
            <a:r>
              <a:rPr lang="ja-JP" altLang="en-US"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を満たすためにコンプライアンスプログラムの記載は必須</a:t>
            </a:r>
          </a:p>
          <a:p>
            <a:pPr marL="514350" lvl="0" indent="-242888">
              <a:spcBef>
                <a:spcPts val="0"/>
              </a:spcBef>
              <a:buFont typeface="+mj-lt"/>
              <a:buAutoNum type="romanLcPeriod"/>
            </a:pPr>
            <a:r>
              <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Curriculum</a:t>
            </a:r>
            <a:r>
              <a:rPr lang="ja-JP" altLang="en-US"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rPr>
              <a:t>の過不足を配慮</a:t>
            </a:r>
            <a:endParaRPr lang="en-US" altLang="ja-JP" dirty="0">
              <a:solidFill>
                <a:srgbClr val="FFC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242888">
              <a:spcBef>
                <a:spcPts val="0"/>
              </a:spcBef>
              <a:buFont typeface="+mj-lt"/>
              <a:buAutoNum type="romanLcPeriod"/>
            </a:pP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コンプライアンスプログラム･バージョンはカリキュラムの後続資料の位置付け</a:t>
            </a:r>
            <a:endParaRPr kumimoji="1"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514350" indent="-242888">
              <a:spcBef>
                <a:spcPts val="0"/>
              </a:spcBef>
              <a:buFont typeface="+mj-lt"/>
              <a:buAutoNum type="romanLcPeriod"/>
            </a:pP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各社の一般向け基礎教育の共通内容を考慮</a:t>
            </a:r>
            <a:endParaRPr kumimoji="1"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Arial"/>
            </a:endParaRPr>
          </a:p>
          <a:p>
            <a:pPr marL="0" lvl="0" indent="0">
              <a:spcBef>
                <a:spcPts val="0"/>
              </a:spcBef>
              <a:buNone/>
            </a:pP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r>
              <a:rPr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共通教育資料のコンプライアンスプログラム･バージョンの</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内容の提案</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ⅲ.</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は必須項目とし、</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の共通内容を重点的に、</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ⅳ.</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の一部内容は概略的に、説明する方向で詳細化を図る。</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lvl="0" indent="0">
              <a:spcBef>
                <a:spcPts val="0"/>
              </a:spcBef>
              <a:buNone/>
            </a:pP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spcBef>
                <a:spcPts val="0"/>
              </a:spcBef>
              <a:buNone/>
            </a:pPr>
            <a:r>
              <a:rPr kumimoji="1" lang="en-US" altLang="ja-JP" dirty="0">
                <a:solidFill>
                  <a:schemeClr val="bg1">
                    <a:lumMod val="75000"/>
                  </a:schemeClr>
                </a:solidFill>
                <a:latin typeface="メイリオ" panose="020B0604030504040204" pitchFamily="50" charset="-128"/>
                <a:ea typeface="メイリオ" panose="020B0604030504040204" pitchFamily="50" charset="-128"/>
                <a:cs typeface="メイリオ" panose="020B0604030504040204" pitchFamily="50" charset="-128"/>
              </a:rPr>
              <a:t>c.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役割毎の分担と責任の明確化</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Spec.-2.0</a:t>
            </a: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上での役割の必須要件の例示</a:t>
            </a:r>
            <a:br>
              <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6000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609604"/>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sz="3600"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36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sz="28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コンプライアンスプログラム･</a:t>
            </a: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バージョンの</a:t>
            </a:r>
            <a:br>
              <a:rPr lang="en-US" altLang="ja-JP"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28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案作成と日程</a:t>
            </a:r>
            <a:endParaRPr lang="en-US" sz="2800" b="0" i="0" u="none" strike="noStrike" cap="none"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5" name="Shape 61"/>
          <p:cNvSpPr txBox="1">
            <a:spLocks noGrp="1"/>
          </p:cNvSpPr>
          <p:nvPr>
            <p:ph type="body" idx="1"/>
          </p:nvPr>
        </p:nvSpPr>
        <p:spPr>
          <a:xfrm>
            <a:off x="506264" y="1600200"/>
            <a:ext cx="9321477" cy="4953000"/>
          </a:xfrm>
          <a:prstGeom prst="rect">
            <a:avLst/>
          </a:prstGeom>
          <a:noFill/>
          <a:ln>
            <a:noFill/>
          </a:ln>
        </p:spPr>
        <p:txBody>
          <a:bodyPr lIns="91425" tIns="45700" rIns="91425" bIns="45700" anchor="t" anchorCtr="0">
            <a:noAutofit/>
          </a:bodyPr>
          <a:lstStyle/>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案作成の検討を通して、下記章立てにて作成中</a:t>
            </a:r>
            <a:b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概説、</a:t>
            </a:r>
            <a:r>
              <a:rPr lang="en-US" altLang="ja-JP" dirty="0" err="1">
                <a:latin typeface="メイリオ" panose="020B0604030504040204" pitchFamily="50" charset="-128"/>
                <a:ea typeface="メイリオ" panose="020B0604030504040204" pitchFamily="50" charset="-128"/>
                <a:cs typeface="メイリオ" panose="020B0604030504040204" pitchFamily="50" charset="-128"/>
              </a:rPr>
              <a:t>知的財産</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権</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ライセンス</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導入時の検討</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cs typeface="メイリオ" panose="020B0604030504040204" pitchFamily="50" charset="-128"/>
              </a:rPr>
            </a:b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レビュー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配布</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まとめ</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問い合わせ先</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参考文献･団体</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Planning SWG</a:t>
            </a:r>
            <a:r>
              <a:rPr lang="ja-JP" altLang="en-US" dirty="0" err="1">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数社でのレビューを反映中</a:t>
            </a:r>
            <a:endParaRPr lang="en-US" altLang="ja-JP"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レビューの容易さ、改定の容易さを考慮し、</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を実施。</a:t>
            </a:r>
            <a:endPar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レビュー指摘事項の、特に</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コンプライアンスプログラム事例とカリキュラム引用部分の表現容易化</a:t>
            </a:r>
            <a:r>
              <a:rPr lang="ja-JP" altLang="en-US"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に配慮</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ソフトウェア開発者向け</a:t>
            </a:r>
            <a:r>
              <a:rPr lang="en-US" altLang="ja-JP"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pPr marL="514350" indent="-514350">
              <a:spcBef>
                <a:spcPts val="0"/>
              </a:spcBef>
              <a:buFont typeface="+mj-lt"/>
              <a:buAutoNum type="alphaLcPeriod"/>
            </a:pP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先ず</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日本語版の第１次案</a:t>
            </a:r>
            <a:r>
              <a:rPr lang="en-US" altLang="ja-JP" b="0" i="0" u="none" strike="noStrike" cap="none"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lang="ja-JP" altLang="en-US" dirty="0">
                <a:solidFill>
                  <a:srgbClr val="00B050"/>
                </a:solidFill>
                <a:latin typeface="メイリオ" panose="020B0604030504040204" pitchFamily="50" charset="-128"/>
                <a:ea typeface="メイリオ" panose="020B0604030504040204" pitchFamily="50" charset="-128"/>
                <a:cs typeface="メイリオ" panose="020B0604030504040204" pitchFamily="50" charset="-128"/>
              </a:rPr>
              <a:t>マークダウン版</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を</a:t>
            </a:r>
            <a: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GitHub</a:t>
            </a: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にアップ</a:t>
            </a:r>
            <a:br>
              <a:rPr lang="en-US" altLang="ja-JP"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br>
            <a:r>
              <a:rPr lang="ja-JP" altLang="en-US" b="0" i="0" u="none" strike="noStrike" cap="none" dirty="0">
                <a:solidFill>
                  <a:schemeClr val="dk1"/>
                </a:solidFill>
                <a:latin typeface="メイリオ" panose="020B0604030504040204" pitchFamily="50" charset="-128"/>
                <a:ea typeface="メイリオ" panose="020B0604030504040204" pitchFamily="50" charset="-128"/>
                <a:cs typeface="メイリオ" panose="020B0604030504040204" pitchFamily="50" charset="-128"/>
                <a:sym typeface="Roboto"/>
              </a:rPr>
              <a:t>継続してレビューでの指摘事項反映、英語化を推進</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marL="514350" indent="-514350">
              <a:spcBef>
                <a:spcPts val="0"/>
              </a:spcBef>
              <a:buFont typeface="+mj-lt"/>
              <a:buAutoNum type="alphaLcPeriod"/>
            </a:pPr>
            <a:r>
              <a:rPr lang="ja-JP" altLang="en-US"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rPr>
              <a:t>各社のレビュー、ご意見をお待ちしています。</a:t>
            </a:r>
            <a:endParaRPr b="0" i="0" u="none" strike="noStrike" cap="none"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27</a:t>
            </a:fld>
            <a:endParaRPr kumimoji="0" lang="en-US" sz="1200" b="0" i="0" u="none" strike="noStrike" kern="0" cap="none" spc="0" normalizeH="0" baseline="0" noProof="0">
              <a:ln>
                <a:noFill/>
              </a:ln>
              <a:solidFill>
                <a:srgbClr val="292934"/>
              </a:solidFill>
              <a:effectLst/>
              <a:uLnTx/>
              <a:uFillTx/>
              <a:latin typeface="Roboto"/>
              <a:ea typeface="Roboto"/>
              <a:cs typeface="Roboto"/>
              <a:sym typeface="Roboto"/>
            </a:endParaRPr>
          </a:p>
        </p:txBody>
      </p:sp>
    </p:spTree>
    <p:extLst>
      <p:ext uri="{BB962C8B-B14F-4D97-AF65-F5344CB8AC3E}">
        <p14:creationId xmlns:p14="http://schemas.microsoft.com/office/powerpoint/2010/main" val="2995643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9210227" cy="990599"/>
          </a:xfrm>
          <a:prstGeom prst="rect">
            <a:avLst/>
          </a:prstGeom>
          <a:noFill/>
          <a:ln>
            <a:noFill/>
          </a:ln>
        </p:spPr>
        <p:txBody>
          <a:bodyPr lIns="91425" tIns="45700" rIns="91425" bIns="45700" anchor="ctr" anchorCtr="0">
            <a:noAutofit/>
          </a:bodyPr>
          <a:lstStyle/>
          <a:p>
            <a:pPr>
              <a:buClr>
                <a:srgbClr val="D2533C"/>
              </a:buClr>
              <a:buSzPct val="25000"/>
            </a:pPr>
            <a:r>
              <a:rPr lang="en-US" altLang="ja-JP"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rPr>
              <a:t>4</a:t>
            </a:r>
            <a:r>
              <a:rPr lang="en-US" altLang="ja-JP" sz="4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rPr>
              <a:t>.</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スケジュール</a:t>
            </a:r>
            <a:endParaRPr lang="en-US" sz="2000" b="0" i="0" u="none" strike="noStrike" cap="none" dirty="0">
              <a:solidFill>
                <a:srgbClr val="D2533C"/>
              </a:solidFill>
              <a:latin typeface="メイリオ" panose="020B0604030504040204" pitchFamily="50" charset="-128"/>
              <a:ea typeface="メイリオ" panose="020B0604030504040204" pitchFamily="50" charset="-128"/>
              <a:cs typeface="メイリオ" panose="020B0604030504040204" pitchFamily="50" charset="-128"/>
              <a:sym typeface="Roboto"/>
            </a:endParaRPr>
          </a:p>
        </p:txBody>
      </p:sp>
      <p:sp>
        <p:nvSpPr>
          <p:cNvPr id="6" name="フッター プレースホルダー 1">
            <a:extLst>
              <a:ext uri="{FF2B5EF4-FFF2-40B4-BE49-F238E27FC236}">
                <a16:creationId xmlns:a16="http://schemas.microsoft.com/office/drawing/2014/main" id="{BA50CC38-7271-432F-B127-A3F10336931B}"/>
              </a:ext>
            </a:extLst>
          </p:cNvPr>
          <p:cNvSpPr txBox="1">
            <a:spLocks/>
          </p:cNvSpPr>
          <p:nvPr/>
        </p:nvSpPr>
        <p:spPr>
          <a:xfrm>
            <a:off x="4185295" y="5040807"/>
            <a:ext cx="2895600" cy="333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a:ln>
                  <a:noFill/>
                </a:ln>
                <a:solidFill>
                  <a:srgbClr val="000000"/>
                </a:solidFill>
                <a:effectLst/>
                <a:uLnTx/>
                <a:uFillTx/>
                <a:latin typeface="Arial"/>
                <a:cs typeface="Arial"/>
                <a:sym typeface="Arial"/>
              </a:rPr>
              <a:t>CC0-1.0</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7" name="表 6">
            <a:extLst>
              <a:ext uri="{FF2B5EF4-FFF2-40B4-BE49-F238E27FC236}">
                <a16:creationId xmlns:a16="http://schemas.microsoft.com/office/drawing/2014/main" id="{DBCE1FBD-C8FA-45E8-9060-79BE0F08502F}"/>
              </a:ext>
            </a:extLst>
          </p:cNvPr>
          <p:cNvGraphicFramePr>
            <a:graphicFrameLocks noGrp="1"/>
          </p:cNvGraphicFramePr>
          <p:nvPr/>
        </p:nvGraphicFramePr>
        <p:xfrm>
          <a:off x="1569095" y="1420112"/>
          <a:ext cx="8128000" cy="5243156"/>
        </p:xfrm>
        <a:graphic>
          <a:graphicData uri="http://schemas.openxmlformats.org/drawingml/2006/table">
            <a:tbl>
              <a:tblPr firstRow="1" bandRow="1">
                <a:tableStyleId>{35758FB7-9AC5-4552-8A53-C91805E547FA}</a:tableStyleId>
              </a:tblPr>
              <a:tblGrid>
                <a:gridCol w="1625600">
                  <a:extLst>
                    <a:ext uri="{9D8B030D-6E8A-4147-A177-3AD203B41FA5}">
                      <a16:colId xmlns:a16="http://schemas.microsoft.com/office/drawing/2014/main" val="1300396722"/>
                    </a:ext>
                  </a:extLst>
                </a:gridCol>
                <a:gridCol w="1625600">
                  <a:extLst>
                    <a:ext uri="{9D8B030D-6E8A-4147-A177-3AD203B41FA5}">
                      <a16:colId xmlns:a16="http://schemas.microsoft.com/office/drawing/2014/main" val="2103390708"/>
                    </a:ext>
                  </a:extLst>
                </a:gridCol>
                <a:gridCol w="1625600">
                  <a:extLst>
                    <a:ext uri="{9D8B030D-6E8A-4147-A177-3AD203B41FA5}">
                      <a16:colId xmlns:a16="http://schemas.microsoft.com/office/drawing/2014/main" val="1012507581"/>
                    </a:ext>
                  </a:extLst>
                </a:gridCol>
                <a:gridCol w="1625600">
                  <a:extLst>
                    <a:ext uri="{9D8B030D-6E8A-4147-A177-3AD203B41FA5}">
                      <a16:colId xmlns:a16="http://schemas.microsoft.com/office/drawing/2014/main" val="3276060279"/>
                    </a:ext>
                  </a:extLst>
                </a:gridCol>
                <a:gridCol w="1625600">
                  <a:extLst>
                    <a:ext uri="{9D8B030D-6E8A-4147-A177-3AD203B41FA5}">
                      <a16:colId xmlns:a16="http://schemas.microsoft.com/office/drawing/2014/main" val="703087299"/>
                    </a:ext>
                  </a:extLst>
                </a:gridCol>
              </a:tblGrid>
              <a:tr h="537195">
                <a:tc>
                  <a:txBody>
                    <a:bodyPr/>
                    <a:lstStyle/>
                    <a:p>
                      <a:r>
                        <a:rPr kumimoji="1" lang="en-US" altLang="ja-JP" dirty="0"/>
                        <a:t>2018</a:t>
                      </a:r>
                      <a:r>
                        <a:rPr kumimoji="1" lang="ja-JP" altLang="en-US" dirty="0"/>
                        <a:t>年</a:t>
                      </a:r>
                      <a:endParaRPr kumimoji="1" lang="en-US" altLang="ja-JP" dirty="0"/>
                    </a:p>
                    <a:p>
                      <a:r>
                        <a:rPr kumimoji="1" lang="en-US" altLang="ja-JP" dirty="0"/>
                        <a:t>10</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4</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7</a:t>
                      </a:r>
                      <a:r>
                        <a:rPr kumimoji="1" lang="ja-JP" altLang="en-US" dirty="0"/>
                        <a:t>月</a:t>
                      </a:r>
                    </a:p>
                  </a:txBody>
                  <a:tcPr/>
                </a:tc>
                <a:tc>
                  <a:txBody>
                    <a:bodyPr/>
                    <a:lstStyle/>
                    <a:p>
                      <a:r>
                        <a:rPr kumimoji="1" lang="en-US" altLang="ja-JP" dirty="0"/>
                        <a:t>2019</a:t>
                      </a:r>
                      <a:r>
                        <a:rPr kumimoji="1" lang="ja-JP" altLang="en-US" dirty="0"/>
                        <a:t>年</a:t>
                      </a:r>
                      <a:endParaRPr kumimoji="1" lang="en-US" altLang="ja-JP" dirty="0"/>
                    </a:p>
                    <a:p>
                      <a:r>
                        <a:rPr kumimoji="1" lang="en-US" altLang="ja-JP" dirty="0"/>
                        <a:t>10</a:t>
                      </a:r>
                      <a:r>
                        <a:rPr kumimoji="1" lang="ja-JP" altLang="en-US" dirty="0"/>
                        <a:t>月</a:t>
                      </a:r>
                    </a:p>
                  </a:txBody>
                  <a:tcPr/>
                </a:tc>
                <a:extLst>
                  <a:ext uri="{0D108BD9-81ED-4DB2-BD59-A6C34878D82A}">
                    <a16:rowId xmlns:a16="http://schemas.microsoft.com/office/drawing/2014/main" val="1979692275"/>
                  </a:ext>
                </a:extLst>
              </a:tr>
              <a:tr h="219251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587372108"/>
                  </a:ext>
                </a:extLst>
              </a:tr>
              <a:tr h="2513450">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29973720"/>
                  </a:ext>
                </a:extLst>
              </a:tr>
            </a:tbl>
          </a:graphicData>
        </a:graphic>
      </p:graphicFrame>
      <p:sp>
        <p:nvSpPr>
          <p:cNvPr id="8" name="二等辺三角形 7">
            <a:extLst>
              <a:ext uri="{FF2B5EF4-FFF2-40B4-BE49-F238E27FC236}">
                <a16:creationId xmlns:a16="http://schemas.microsoft.com/office/drawing/2014/main" id="{DA8C9C30-D711-4610-9C65-8E477700E4D1}"/>
              </a:ext>
            </a:extLst>
          </p:cNvPr>
          <p:cNvSpPr/>
          <p:nvPr/>
        </p:nvSpPr>
        <p:spPr>
          <a:xfrm>
            <a:off x="1899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9" name="二等辺三角形 8">
            <a:extLst>
              <a:ext uri="{FF2B5EF4-FFF2-40B4-BE49-F238E27FC236}">
                <a16:creationId xmlns:a16="http://schemas.microsoft.com/office/drawing/2014/main" id="{C53884BE-A12F-4E8E-A918-162757DFEF41}"/>
              </a:ext>
            </a:extLst>
          </p:cNvPr>
          <p:cNvSpPr/>
          <p:nvPr/>
        </p:nvSpPr>
        <p:spPr>
          <a:xfrm>
            <a:off x="26612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0" name="二等辺三角形 9">
            <a:extLst>
              <a:ext uri="{FF2B5EF4-FFF2-40B4-BE49-F238E27FC236}">
                <a16:creationId xmlns:a16="http://schemas.microsoft.com/office/drawing/2014/main" id="{8142FD77-F75C-4E9E-B487-94B081CF30E3}"/>
              </a:ext>
            </a:extLst>
          </p:cNvPr>
          <p:cNvSpPr/>
          <p:nvPr/>
        </p:nvSpPr>
        <p:spPr>
          <a:xfrm>
            <a:off x="3918595"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1" name="二等辺三角形 10">
            <a:extLst>
              <a:ext uri="{FF2B5EF4-FFF2-40B4-BE49-F238E27FC236}">
                <a16:creationId xmlns:a16="http://schemas.microsoft.com/office/drawing/2014/main" id="{B52320C5-18D3-4719-A7E9-942FC059CBD0}"/>
              </a:ext>
            </a:extLst>
          </p:cNvPr>
          <p:cNvSpPr/>
          <p:nvPr/>
        </p:nvSpPr>
        <p:spPr>
          <a:xfrm>
            <a:off x="5052070" y="2253021"/>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2" name="テキスト ボックス 11">
            <a:extLst>
              <a:ext uri="{FF2B5EF4-FFF2-40B4-BE49-F238E27FC236}">
                <a16:creationId xmlns:a16="http://schemas.microsoft.com/office/drawing/2014/main" id="{72425481-5968-41D5-98FF-59E32D3B2191}"/>
              </a:ext>
            </a:extLst>
          </p:cNvPr>
          <p:cNvSpPr txBox="1"/>
          <p:nvPr/>
        </p:nvSpPr>
        <p:spPr>
          <a:xfrm>
            <a:off x="1742132" y="2595921"/>
            <a:ext cx="8096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6</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東芝</a:t>
            </a:r>
          </a:p>
        </p:txBody>
      </p:sp>
      <p:sp>
        <p:nvSpPr>
          <p:cNvPr id="13" name="テキスト ボックス 12">
            <a:extLst>
              <a:ext uri="{FF2B5EF4-FFF2-40B4-BE49-F238E27FC236}">
                <a16:creationId xmlns:a16="http://schemas.microsoft.com/office/drawing/2014/main" id="{2E42AF2E-B9A4-437A-9342-5CBACA081CB5}"/>
              </a:ext>
            </a:extLst>
          </p:cNvPr>
          <p:cNvSpPr txBox="1"/>
          <p:nvPr/>
        </p:nvSpPr>
        <p:spPr>
          <a:xfrm>
            <a:off x="2475556"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7</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err="1">
                <a:ln>
                  <a:noFill/>
                </a:ln>
                <a:solidFill>
                  <a:srgbClr val="000000"/>
                </a:solidFill>
                <a:effectLst/>
                <a:uLnTx/>
                <a:uFillTx/>
                <a:latin typeface="Arial"/>
                <a:cs typeface="Arial"/>
                <a:sym typeface="Arial"/>
              </a:rPr>
              <a:t>TuvSud</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テキスト ボックス 13">
            <a:extLst>
              <a:ext uri="{FF2B5EF4-FFF2-40B4-BE49-F238E27FC236}">
                <a16:creationId xmlns:a16="http://schemas.microsoft.com/office/drawing/2014/main" id="{A225DE27-09DF-4516-A8C4-1CAE9DE0625B}"/>
              </a:ext>
            </a:extLst>
          </p:cNvPr>
          <p:cNvSpPr txBox="1"/>
          <p:nvPr/>
        </p:nvSpPr>
        <p:spPr>
          <a:xfrm>
            <a:off x="3663800" y="2595921"/>
            <a:ext cx="10429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8</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三菱電機</a:t>
            </a:r>
          </a:p>
        </p:txBody>
      </p:sp>
      <p:sp>
        <p:nvSpPr>
          <p:cNvPr id="15" name="テキスト ボックス 14">
            <a:extLst>
              <a:ext uri="{FF2B5EF4-FFF2-40B4-BE49-F238E27FC236}">
                <a16:creationId xmlns:a16="http://schemas.microsoft.com/office/drawing/2014/main" id="{30C444B6-9B8D-45A3-9CBD-64C1D7C51B55}"/>
              </a:ext>
            </a:extLst>
          </p:cNvPr>
          <p:cNvSpPr txBox="1"/>
          <p:nvPr/>
        </p:nvSpPr>
        <p:spPr>
          <a:xfrm>
            <a:off x="4894907" y="2595921"/>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9</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デンソーテン</a:t>
            </a:r>
          </a:p>
        </p:txBody>
      </p:sp>
      <p:sp>
        <p:nvSpPr>
          <p:cNvPr id="16" name="二等辺三角形 15">
            <a:extLst>
              <a:ext uri="{FF2B5EF4-FFF2-40B4-BE49-F238E27FC236}">
                <a16:creationId xmlns:a16="http://schemas.microsoft.com/office/drawing/2014/main" id="{FD2A496D-0E0C-4D77-8A68-91FB1ABFA918}"/>
              </a:ext>
            </a:extLst>
          </p:cNvPr>
          <p:cNvSpPr/>
          <p:nvPr/>
        </p:nvSpPr>
        <p:spPr>
          <a:xfrm>
            <a:off x="6408331"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7" name="二等辺三角形 16">
            <a:extLst>
              <a:ext uri="{FF2B5EF4-FFF2-40B4-BE49-F238E27FC236}">
                <a16:creationId xmlns:a16="http://schemas.microsoft.com/office/drawing/2014/main" id="{746DF0DC-CEBE-44FC-840F-DA267E3B83DA}"/>
              </a:ext>
            </a:extLst>
          </p:cNvPr>
          <p:cNvSpPr/>
          <p:nvPr/>
        </p:nvSpPr>
        <p:spPr>
          <a:xfrm>
            <a:off x="1775470" y="3204991"/>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18" name="テキスト ボックス 17">
            <a:extLst>
              <a:ext uri="{FF2B5EF4-FFF2-40B4-BE49-F238E27FC236}">
                <a16:creationId xmlns:a16="http://schemas.microsoft.com/office/drawing/2014/main" id="{5670F50A-1C2C-43C7-BEB8-0BF64E91A7F6}"/>
              </a:ext>
            </a:extLst>
          </p:cNvPr>
          <p:cNvSpPr txBox="1"/>
          <p:nvPr/>
        </p:nvSpPr>
        <p:spPr>
          <a:xfrm>
            <a:off x="1607194" y="3590519"/>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19" name="二等辺三角形 18">
            <a:extLst>
              <a:ext uri="{FF2B5EF4-FFF2-40B4-BE49-F238E27FC236}">
                <a16:creationId xmlns:a16="http://schemas.microsoft.com/office/drawing/2014/main" id="{9FC4845E-9165-42BE-B969-527146DBA5C5}"/>
              </a:ext>
            </a:extLst>
          </p:cNvPr>
          <p:cNvSpPr/>
          <p:nvPr/>
        </p:nvSpPr>
        <p:spPr>
          <a:xfrm>
            <a:off x="43615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0" name="テキスト ボックス 19">
            <a:extLst>
              <a:ext uri="{FF2B5EF4-FFF2-40B4-BE49-F238E27FC236}">
                <a16:creationId xmlns:a16="http://schemas.microsoft.com/office/drawing/2014/main" id="{DF943D3B-9B98-4B34-91EE-1FBE56329355}"/>
              </a:ext>
            </a:extLst>
          </p:cNvPr>
          <p:cNvSpPr txBox="1"/>
          <p:nvPr/>
        </p:nvSpPr>
        <p:spPr>
          <a:xfrm>
            <a:off x="4042420" y="3546628"/>
            <a:ext cx="966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LF Member</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1" name="二等辺三角形 20">
            <a:extLst>
              <a:ext uri="{FF2B5EF4-FFF2-40B4-BE49-F238E27FC236}">
                <a16:creationId xmlns:a16="http://schemas.microsoft.com/office/drawing/2014/main" id="{41F4994A-4F1E-4F62-9759-E927A6B3014C}"/>
              </a:ext>
            </a:extLst>
          </p:cNvPr>
          <p:cNvSpPr/>
          <p:nvPr/>
        </p:nvSpPr>
        <p:spPr>
          <a:xfrm>
            <a:off x="7201546"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2" name="テキスト ボックス 21">
            <a:extLst>
              <a:ext uri="{FF2B5EF4-FFF2-40B4-BE49-F238E27FC236}">
                <a16:creationId xmlns:a16="http://schemas.microsoft.com/office/drawing/2014/main" id="{E97FB882-F474-411C-84A9-EEBB63A90EFA}"/>
              </a:ext>
            </a:extLst>
          </p:cNvPr>
          <p:cNvSpPr txBox="1"/>
          <p:nvPr/>
        </p:nvSpPr>
        <p:spPr>
          <a:xfrm>
            <a:off x="7033270"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NA</a:t>
            </a:r>
          </a:p>
        </p:txBody>
      </p:sp>
      <p:sp>
        <p:nvSpPr>
          <p:cNvPr id="23" name="二等辺三角形 22">
            <a:extLst>
              <a:ext uri="{FF2B5EF4-FFF2-40B4-BE49-F238E27FC236}">
                <a16:creationId xmlns:a16="http://schemas.microsoft.com/office/drawing/2014/main" id="{276606BF-CA18-4AA6-9820-B76A443AEE07}"/>
              </a:ext>
            </a:extLst>
          </p:cNvPr>
          <p:cNvSpPr/>
          <p:nvPr/>
        </p:nvSpPr>
        <p:spPr>
          <a:xfrm>
            <a:off x="8255645"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4" name="テキスト ボックス 23">
            <a:extLst>
              <a:ext uri="{FF2B5EF4-FFF2-40B4-BE49-F238E27FC236}">
                <a16:creationId xmlns:a16="http://schemas.microsoft.com/office/drawing/2014/main" id="{84DC983C-38E4-4DF2-A149-18BE28D733FD}"/>
              </a:ext>
            </a:extLst>
          </p:cNvPr>
          <p:cNvSpPr txBox="1"/>
          <p:nvPr/>
        </p:nvSpPr>
        <p:spPr>
          <a:xfrm>
            <a:off x="8087369" y="3547891"/>
            <a:ext cx="6921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EU</a:t>
            </a:r>
          </a:p>
        </p:txBody>
      </p:sp>
      <p:sp>
        <p:nvSpPr>
          <p:cNvPr id="25" name="二等辺三角形 24">
            <a:extLst>
              <a:ext uri="{FF2B5EF4-FFF2-40B4-BE49-F238E27FC236}">
                <a16:creationId xmlns:a16="http://schemas.microsoft.com/office/drawing/2014/main" id="{1BFA1FED-0A5B-41D7-9AFE-B6D420263D29}"/>
              </a:ext>
            </a:extLst>
          </p:cNvPr>
          <p:cNvSpPr/>
          <p:nvPr/>
        </p:nvSpPr>
        <p:spPr>
          <a:xfrm>
            <a:off x="5745807" y="316236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6" name="テキスト ボックス 25">
            <a:extLst>
              <a:ext uri="{FF2B5EF4-FFF2-40B4-BE49-F238E27FC236}">
                <a16:creationId xmlns:a16="http://schemas.microsoft.com/office/drawing/2014/main" id="{CD98AA4B-20F2-404D-89B5-20D1A05C5857}"/>
              </a:ext>
            </a:extLst>
          </p:cNvPr>
          <p:cNvSpPr txBox="1"/>
          <p:nvPr/>
        </p:nvSpPr>
        <p:spPr>
          <a:xfrm>
            <a:off x="5577531" y="3547891"/>
            <a:ext cx="855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OSS</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Japan</a:t>
            </a:r>
          </a:p>
        </p:txBody>
      </p:sp>
      <p:sp>
        <p:nvSpPr>
          <p:cNvPr id="27" name="二等辺三角形 26">
            <a:extLst>
              <a:ext uri="{FF2B5EF4-FFF2-40B4-BE49-F238E27FC236}">
                <a16:creationId xmlns:a16="http://schemas.microsoft.com/office/drawing/2014/main" id="{38005700-9EE3-417A-A72B-439FE04E9BDB}"/>
              </a:ext>
            </a:extLst>
          </p:cNvPr>
          <p:cNvSpPr/>
          <p:nvPr/>
        </p:nvSpPr>
        <p:spPr>
          <a:xfrm>
            <a:off x="2651770" y="3212723"/>
            <a:ext cx="247650" cy="217262"/>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28" name="テキスト ボックス 27">
            <a:extLst>
              <a:ext uri="{FF2B5EF4-FFF2-40B4-BE49-F238E27FC236}">
                <a16:creationId xmlns:a16="http://schemas.microsoft.com/office/drawing/2014/main" id="{E9D57411-B6BD-41B7-AFF0-36063920CD1B}"/>
              </a:ext>
            </a:extLst>
          </p:cNvPr>
          <p:cNvSpPr txBox="1"/>
          <p:nvPr/>
        </p:nvSpPr>
        <p:spPr>
          <a:xfrm>
            <a:off x="2483494" y="3598251"/>
            <a:ext cx="1282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Open</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Compliance</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200" b="0" i="0" u="none" strike="noStrike" kern="0" cap="none" spc="0" normalizeH="0" baseline="0" noProof="0" dirty="0">
                <a:ln>
                  <a:noFill/>
                </a:ln>
                <a:solidFill>
                  <a:srgbClr val="000000"/>
                </a:solidFill>
                <a:effectLst/>
                <a:uLnTx/>
                <a:uFillTx/>
                <a:latin typeface="Arial"/>
                <a:cs typeface="Arial"/>
                <a:sym typeface="Arial"/>
              </a:rPr>
              <a:t>Summit</a:t>
            </a:r>
          </a:p>
        </p:txBody>
      </p:sp>
      <p:sp>
        <p:nvSpPr>
          <p:cNvPr id="29" name="テキスト ボックス 28">
            <a:extLst>
              <a:ext uri="{FF2B5EF4-FFF2-40B4-BE49-F238E27FC236}">
                <a16:creationId xmlns:a16="http://schemas.microsoft.com/office/drawing/2014/main" id="{4D8635C8-2B68-43CD-AE30-F3FE42AAE2AA}"/>
              </a:ext>
            </a:extLst>
          </p:cNvPr>
          <p:cNvSpPr txBox="1"/>
          <p:nvPr/>
        </p:nvSpPr>
        <p:spPr>
          <a:xfrm>
            <a:off x="657074" y="2272755"/>
            <a:ext cx="95270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Japan</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WG</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全体会合</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テキスト ボックス 29">
            <a:extLst>
              <a:ext uri="{FF2B5EF4-FFF2-40B4-BE49-F238E27FC236}">
                <a16:creationId xmlns:a16="http://schemas.microsoft.com/office/drawing/2014/main" id="{DE804025-9258-475B-BCA8-E19E8730B35A}"/>
              </a:ext>
            </a:extLst>
          </p:cNvPr>
          <p:cNvSpPr txBox="1"/>
          <p:nvPr/>
        </p:nvSpPr>
        <p:spPr>
          <a:xfrm>
            <a:off x="673671" y="3225031"/>
            <a:ext cx="9163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国際会議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二等辺三角形 30">
            <a:extLst>
              <a:ext uri="{FF2B5EF4-FFF2-40B4-BE49-F238E27FC236}">
                <a16:creationId xmlns:a16="http://schemas.microsoft.com/office/drawing/2014/main" id="{BF8451F2-B676-4B46-83A7-798DCCACD8CE}"/>
              </a:ext>
            </a:extLst>
          </p:cNvPr>
          <p:cNvSpPr/>
          <p:nvPr/>
        </p:nvSpPr>
        <p:spPr>
          <a:xfrm>
            <a:off x="1775470"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2" name="テキスト ボックス 31">
            <a:extLst>
              <a:ext uri="{FF2B5EF4-FFF2-40B4-BE49-F238E27FC236}">
                <a16:creationId xmlns:a16="http://schemas.microsoft.com/office/drawing/2014/main" id="{321297A5-891A-4C08-A3C7-09F1293CE012}"/>
              </a:ext>
            </a:extLst>
          </p:cNvPr>
          <p:cNvSpPr txBox="1"/>
          <p:nvPr/>
        </p:nvSpPr>
        <p:spPr>
          <a:xfrm>
            <a:off x="457647" y="3942630"/>
            <a:ext cx="11175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err="1">
                <a:ln>
                  <a:noFill/>
                </a:ln>
                <a:solidFill>
                  <a:srgbClr val="000000"/>
                </a:solidFill>
                <a:effectLst/>
                <a:uLnTx/>
                <a:uFillTx/>
                <a:latin typeface="Arial"/>
                <a:cs typeface="Arial"/>
                <a:sym typeface="Arial"/>
              </a:rPr>
              <a:t>OpenChain</a:t>
            </a:r>
            <a:br>
              <a:rPr kumimoji="1" lang="en-US" altLang="ja-JP" sz="1400" b="0" i="0" u="none" strike="noStrike" kern="0" cap="none" spc="0" normalizeH="0" baseline="0" noProof="0" dirty="0">
                <a:ln>
                  <a:noFill/>
                </a:ln>
                <a:solidFill>
                  <a:srgbClr val="000000"/>
                </a:solidFill>
                <a:effectLst/>
                <a:uLnTx/>
                <a:uFillTx/>
                <a:latin typeface="Arial"/>
                <a:cs typeface="Arial"/>
                <a:sym typeface="Arial"/>
              </a:rPr>
            </a:b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会議</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二等辺三角形 32">
            <a:extLst>
              <a:ext uri="{FF2B5EF4-FFF2-40B4-BE49-F238E27FC236}">
                <a16:creationId xmlns:a16="http://schemas.microsoft.com/office/drawing/2014/main" id="{FC2B0F1C-585D-4136-A319-930A8F017695}"/>
              </a:ext>
            </a:extLst>
          </p:cNvPr>
          <p:cNvSpPr/>
          <p:nvPr/>
        </p:nvSpPr>
        <p:spPr>
          <a:xfrm>
            <a:off x="4361507" y="3995271"/>
            <a:ext cx="247650" cy="217262"/>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4" name="二等辺三角形 33">
            <a:extLst>
              <a:ext uri="{FF2B5EF4-FFF2-40B4-BE49-F238E27FC236}">
                <a16:creationId xmlns:a16="http://schemas.microsoft.com/office/drawing/2014/main" id="{9C3E2B3D-F91F-44F0-80C4-E04F2BEFD628}"/>
              </a:ext>
            </a:extLst>
          </p:cNvPr>
          <p:cNvSpPr/>
          <p:nvPr/>
        </p:nvSpPr>
        <p:spPr>
          <a:xfrm>
            <a:off x="7750278" y="2253020"/>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6" name="二等辺三角形 35">
            <a:extLst>
              <a:ext uri="{FF2B5EF4-FFF2-40B4-BE49-F238E27FC236}">
                <a16:creationId xmlns:a16="http://schemas.microsoft.com/office/drawing/2014/main" id="{0EA2C0CB-6541-4FC3-88AF-744A6AFA4E3F}"/>
              </a:ext>
            </a:extLst>
          </p:cNvPr>
          <p:cNvSpPr/>
          <p:nvPr/>
        </p:nvSpPr>
        <p:spPr>
          <a:xfrm>
            <a:off x="5745807"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7" name="二等辺三角形 36">
            <a:extLst>
              <a:ext uri="{FF2B5EF4-FFF2-40B4-BE49-F238E27FC236}">
                <a16:creationId xmlns:a16="http://schemas.microsoft.com/office/drawing/2014/main" id="{827D1598-EDBC-4ABE-A4F4-35FC4273EEC5}"/>
              </a:ext>
            </a:extLst>
          </p:cNvPr>
          <p:cNvSpPr/>
          <p:nvPr/>
        </p:nvSpPr>
        <p:spPr>
          <a:xfrm>
            <a:off x="7234882"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8" name="二等辺三角形 37">
            <a:extLst>
              <a:ext uri="{FF2B5EF4-FFF2-40B4-BE49-F238E27FC236}">
                <a16:creationId xmlns:a16="http://schemas.microsoft.com/office/drawing/2014/main" id="{045713BB-5CB0-425A-92F8-3D621602A9C6}"/>
              </a:ext>
            </a:extLst>
          </p:cNvPr>
          <p:cNvSpPr/>
          <p:nvPr/>
        </p:nvSpPr>
        <p:spPr>
          <a:xfrm>
            <a:off x="8255645" y="3995271"/>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39" name="二等辺三角形 38">
            <a:extLst>
              <a:ext uri="{FF2B5EF4-FFF2-40B4-BE49-F238E27FC236}">
                <a16:creationId xmlns:a16="http://schemas.microsoft.com/office/drawing/2014/main" id="{53503725-C916-4B5C-8733-E372ADA60AE4}"/>
              </a:ext>
            </a:extLst>
          </p:cNvPr>
          <p:cNvSpPr/>
          <p:nvPr/>
        </p:nvSpPr>
        <p:spPr>
          <a:xfrm>
            <a:off x="9201794" y="2253019"/>
            <a:ext cx="247650" cy="21726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41" name="テキスト ボックス 40">
            <a:extLst>
              <a:ext uri="{FF2B5EF4-FFF2-40B4-BE49-F238E27FC236}">
                <a16:creationId xmlns:a16="http://schemas.microsoft.com/office/drawing/2014/main" id="{EAB13A1F-F047-4B41-A271-FF0A78C977F0}"/>
              </a:ext>
            </a:extLst>
          </p:cNvPr>
          <p:cNvSpPr txBox="1"/>
          <p:nvPr/>
        </p:nvSpPr>
        <p:spPr>
          <a:xfrm>
            <a:off x="532781" y="4633502"/>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教育資料</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51" name="直線矢印コネクタ 50">
            <a:extLst>
              <a:ext uri="{FF2B5EF4-FFF2-40B4-BE49-F238E27FC236}">
                <a16:creationId xmlns:a16="http://schemas.microsoft.com/office/drawing/2014/main" id="{F033CC18-ABD3-415D-BAE3-39C0492675C2}"/>
              </a:ext>
            </a:extLst>
          </p:cNvPr>
          <p:cNvCxnSpPr>
            <a:endCxn id="27" idx="3"/>
          </p:cNvCxnSpPr>
          <p:nvPr/>
        </p:nvCxnSpPr>
        <p:spPr>
          <a:xfrm flipV="1">
            <a:off x="2763687" y="3429985"/>
            <a:ext cx="11908" cy="1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02922EDE-EF9C-4B53-85A5-C7F757EF3A8F}"/>
              </a:ext>
            </a:extLst>
          </p:cNvPr>
          <p:cNvCxnSpPr>
            <a:cxnSpLocks/>
            <a:stCxn id="57" idx="3"/>
            <a:endCxn id="25" idx="3"/>
          </p:cNvCxnSpPr>
          <p:nvPr/>
        </p:nvCxnSpPr>
        <p:spPr>
          <a:xfrm flipV="1">
            <a:off x="5186510" y="3379625"/>
            <a:ext cx="683122" cy="118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76BBDD6-EF82-46F2-AAB0-0FA0A678079C}"/>
              </a:ext>
            </a:extLst>
          </p:cNvPr>
          <p:cNvCxnSpPr>
            <a:cxnSpLocks/>
            <a:stCxn id="56" idx="3"/>
            <a:endCxn id="19" idx="3"/>
          </p:cNvCxnSpPr>
          <p:nvPr/>
        </p:nvCxnSpPr>
        <p:spPr>
          <a:xfrm flipV="1">
            <a:off x="4033986" y="3379625"/>
            <a:ext cx="451346" cy="1182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矢印: 五方向 54">
            <a:extLst>
              <a:ext uri="{FF2B5EF4-FFF2-40B4-BE49-F238E27FC236}">
                <a16:creationId xmlns:a16="http://schemas.microsoft.com/office/drawing/2014/main" id="{6A937CD1-6F4B-4890-965F-DCA3A4D966D8}"/>
              </a:ext>
            </a:extLst>
          </p:cNvPr>
          <p:cNvSpPr/>
          <p:nvPr/>
        </p:nvSpPr>
        <p:spPr>
          <a:xfrm>
            <a:off x="2016867" y="4822391"/>
            <a:ext cx="7688661" cy="984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5" name="二等辺三角形 54">
            <a:extLst>
              <a:ext uri="{FF2B5EF4-FFF2-40B4-BE49-F238E27FC236}">
                <a16:creationId xmlns:a16="http://schemas.microsoft.com/office/drawing/2014/main" id="{CD16D1FF-F6F2-4AA0-B4E3-550AAE075447}"/>
              </a:ext>
            </a:extLst>
          </p:cNvPr>
          <p:cNvSpPr/>
          <p:nvPr/>
        </p:nvSpPr>
        <p:spPr>
          <a:xfrm rot="10800000">
            <a:off x="2643336" y="4561494"/>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6" name="二等辺三角形 55">
            <a:extLst>
              <a:ext uri="{FF2B5EF4-FFF2-40B4-BE49-F238E27FC236}">
                <a16:creationId xmlns:a16="http://schemas.microsoft.com/office/drawing/2014/main" id="{909CFBFF-A1ED-4EA9-A3F8-156CA41EB649}"/>
              </a:ext>
            </a:extLst>
          </p:cNvPr>
          <p:cNvSpPr/>
          <p:nvPr/>
        </p:nvSpPr>
        <p:spPr>
          <a:xfrm rot="10800000">
            <a:off x="3910161" y="4562057"/>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7" name="二等辺三角形 56">
            <a:extLst>
              <a:ext uri="{FF2B5EF4-FFF2-40B4-BE49-F238E27FC236}">
                <a16:creationId xmlns:a16="http://schemas.microsoft.com/office/drawing/2014/main" id="{D856DAAA-0334-4DE4-8B5B-6CD9DC4D568B}"/>
              </a:ext>
            </a:extLst>
          </p:cNvPr>
          <p:cNvSpPr/>
          <p:nvPr/>
        </p:nvSpPr>
        <p:spPr>
          <a:xfrm rot="10800000">
            <a:off x="5062685" y="4568925"/>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58" name="二等辺三角形 57">
            <a:extLst>
              <a:ext uri="{FF2B5EF4-FFF2-40B4-BE49-F238E27FC236}">
                <a16:creationId xmlns:a16="http://schemas.microsoft.com/office/drawing/2014/main" id="{9488D0BF-1CCA-4D2D-96D8-E674A042DDA2}"/>
              </a:ext>
            </a:extLst>
          </p:cNvPr>
          <p:cNvSpPr/>
          <p:nvPr/>
        </p:nvSpPr>
        <p:spPr>
          <a:xfrm rot="10800000">
            <a:off x="6047728" y="4568926"/>
            <a:ext cx="247650" cy="2172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0" name="テキスト ボックス 59">
            <a:extLst>
              <a:ext uri="{FF2B5EF4-FFF2-40B4-BE49-F238E27FC236}">
                <a16:creationId xmlns:a16="http://schemas.microsoft.com/office/drawing/2014/main" id="{EAB13A1F-F047-4B41-A271-FF0A78C977F0}"/>
              </a:ext>
            </a:extLst>
          </p:cNvPr>
          <p:cNvSpPr txBox="1"/>
          <p:nvPr/>
        </p:nvSpPr>
        <p:spPr>
          <a:xfrm>
            <a:off x="536121" y="4920039"/>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事例収集</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正方形/長方形 58"/>
          <p:cNvSpPr/>
          <p:nvPr/>
        </p:nvSpPr>
        <p:spPr>
          <a:xfrm>
            <a:off x="2763687" y="5000514"/>
            <a:ext cx="430264" cy="2167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2" name="テキスト ボックス 61">
            <a:extLst>
              <a:ext uri="{FF2B5EF4-FFF2-40B4-BE49-F238E27FC236}">
                <a16:creationId xmlns:a16="http://schemas.microsoft.com/office/drawing/2014/main" id="{EAB13A1F-F047-4B41-A271-FF0A78C977F0}"/>
              </a:ext>
            </a:extLst>
          </p:cNvPr>
          <p:cNvSpPr txBox="1"/>
          <p:nvPr/>
        </p:nvSpPr>
        <p:spPr>
          <a:xfrm>
            <a:off x="529655" y="5182670"/>
            <a:ext cx="10049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事例分析</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正方形/長方形 62"/>
          <p:cNvSpPr/>
          <p:nvPr/>
        </p:nvSpPr>
        <p:spPr>
          <a:xfrm>
            <a:off x="3195735" y="5284352"/>
            <a:ext cx="430264" cy="2167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4" name="正方形/長方形 63"/>
          <p:cNvSpPr/>
          <p:nvPr/>
        </p:nvSpPr>
        <p:spPr>
          <a:xfrm>
            <a:off x="3627783" y="5551261"/>
            <a:ext cx="430264" cy="216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5" name="テキスト ボックス 64">
            <a:extLst>
              <a:ext uri="{FF2B5EF4-FFF2-40B4-BE49-F238E27FC236}">
                <a16:creationId xmlns:a16="http://schemas.microsoft.com/office/drawing/2014/main" id="{EAB13A1F-F047-4B41-A271-FF0A78C977F0}"/>
              </a:ext>
            </a:extLst>
          </p:cNvPr>
          <p:cNvSpPr txBox="1"/>
          <p:nvPr/>
        </p:nvSpPr>
        <p:spPr>
          <a:xfrm>
            <a:off x="-15552" y="5483446"/>
            <a:ext cx="161729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役割毎の案検討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正方形/長方形 65"/>
          <p:cNvSpPr/>
          <p:nvPr/>
        </p:nvSpPr>
        <p:spPr>
          <a:xfrm>
            <a:off x="4090688" y="5830094"/>
            <a:ext cx="1095822" cy="21675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7" name="テキスト ボックス 66">
            <a:extLst>
              <a:ext uri="{FF2B5EF4-FFF2-40B4-BE49-F238E27FC236}">
                <a16:creationId xmlns:a16="http://schemas.microsoft.com/office/drawing/2014/main" id="{EAB13A1F-F047-4B41-A271-FF0A78C977F0}"/>
              </a:ext>
            </a:extLst>
          </p:cNvPr>
          <p:cNvSpPr txBox="1"/>
          <p:nvPr/>
        </p:nvSpPr>
        <p:spPr>
          <a:xfrm>
            <a:off x="-15553" y="5775746"/>
            <a:ext cx="27911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kern="0" dirty="0">
                <a:solidFill>
                  <a:srgbClr val="000000"/>
                </a:solidFill>
                <a:latin typeface="Arial"/>
                <a:cs typeface="Arial"/>
                <a:sym typeface="Arial"/>
              </a:rPr>
              <a:t>教育資料案の</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概要検討</a:t>
            </a:r>
            <a:endParaRPr kumimoji="1" lang="en-US" altLang="ja-JP"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スライド番号プレースホルダー 1"/>
          <p:cNvSpPr>
            <a:spLocks noGrp="1"/>
          </p:cNvSpPr>
          <p:nvPr>
            <p:ph type="sldNum" idx="12"/>
          </p:nvPr>
        </p:nvSpPr>
        <p:spPr>
          <a:xfrm>
            <a:off x="9523160" y="6556200"/>
            <a:ext cx="398392" cy="329184"/>
          </a:xfrm>
          <a:prstGeom prst="rect">
            <a:avLst/>
          </a:prstGeom>
          <a:noFill/>
          <a:ln>
            <a:noFill/>
          </a:ln>
        </p:spPr>
        <p:txBody>
          <a:bodyPr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lang="en-US" sz="1200" smtClean="0">
                <a:latin typeface="Roboto"/>
                <a:ea typeface="Roboto"/>
                <a:cs typeface="Roboto"/>
                <a:sym typeface="Roboto"/>
              </a:rPr>
              <a:pPr>
                <a:buSzPct val="25000"/>
              </a:pPr>
              <a:t>28</a:t>
            </a:fld>
            <a:endParaRPr kumimoji="0" lang="en-US" sz="1200" b="0" i="0" u="none" strike="noStrike" kern="0" cap="none" spc="0" normalizeH="0" baseline="0" noProof="0">
              <a:ln>
                <a:noFill/>
              </a:ln>
              <a:solidFill>
                <a:srgbClr val="292934"/>
              </a:solidFill>
              <a:effectLst/>
              <a:uLnTx/>
              <a:uFillTx/>
              <a:latin typeface="Roboto"/>
              <a:ea typeface="Roboto"/>
              <a:cs typeface="Roboto"/>
              <a:sym typeface="Roboto"/>
            </a:endParaRPr>
          </a:p>
        </p:txBody>
      </p:sp>
      <p:sp>
        <p:nvSpPr>
          <p:cNvPr id="4" name="フリーフォーム 3"/>
          <p:cNvSpPr/>
          <p:nvPr/>
        </p:nvSpPr>
        <p:spPr>
          <a:xfrm>
            <a:off x="3837888" y="1954306"/>
            <a:ext cx="205691" cy="4731373"/>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63357 w 197224"/>
              <a:gd name="connsiteY4" fmla="*/ 4078442 h 4731373"/>
              <a:gd name="connsiteX5" fmla="*/ 197224 w 197224"/>
              <a:gd name="connsiteY5" fmla="*/ 4731373 h 4731373"/>
              <a:gd name="connsiteX0" fmla="*/ 161365 w 205691"/>
              <a:gd name="connsiteY0" fmla="*/ 0 h 4731373"/>
              <a:gd name="connsiteX1" fmla="*/ 161365 w 205691"/>
              <a:gd name="connsiteY1" fmla="*/ 3592356 h 4731373"/>
              <a:gd name="connsiteX2" fmla="*/ 0 w 205691"/>
              <a:gd name="connsiteY2" fmla="*/ 3753721 h 4731373"/>
              <a:gd name="connsiteX3" fmla="*/ 8467 w 205691"/>
              <a:gd name="connsiteY3" fmla="*/ 3977341 h 4731373"/>
              <a:gd name="connsiteX4" fmla="*/ 205691 w 205691"/>
              <a:gd name="connsiteY4" fmla="*/ 4069976 h 4731373"/>
              <a:gd name="connsiteX5" fmla="*/ 197224 w 205691"/>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71824 w 197224"/>
              <a:gd name="connsiteY4" fmla="*/ 4061509 h 4731373"/>
              <a:gd name="connsiteX5" fmla="*/ 197224 w 197224"/>
              <a:gd name="connsiteY5" fmla="*/ 4731373 h 4731373"/>
              <a:gd name="connsiteX0" fmla="*/ 161365 w 197224"/>
              <a:gd name="connsiteY0" fmla="*/ 0 h 4731373"/>
              <a:gd name="connsiteX1" fmla="*/ 161365 w 197224"/>
              <a:gd name="connsiteY1" fmla="*/ 35923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61365 w 197224"/>
              <a:gd name="connsiteY0" fmla="*/ 0 h 4731373"/>
              <a:gd name="connsiteX1" fmla="*/ 169831 w 197224"/>
              <a:gd name="connsiteY1" fmla="*/ 3414556 h 4731373"/>
              <a:gd name="connsiteX2" fmla="*/ 0 w 197224"/>
              <a:gd name="connsiteY2" fmla="*/ 3753721 h 4731373"/>
              <a:gd name="connsiteX3" fmla="*/ 8467 w 197224"/>
              <a:gd name="connsiteY3" fmla="*/ 3977341 h 4731373"/>
              <a:gd name="connsiteX4" fmla="*/ 197224 w 197224"/>
              <a:gd name="connsiteY4" fmla="*/ 4112309 h 4731373"/>
              <a:gd name="connsiteX5" fmla="*/ 197224 w 197224"/>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1 w 188758"/>
              <a:gd name="connsiteY3" fmla="*/ 3977341 h 4731373"/>
              <a:gd name="connsiteX4" fmla="*/ 188758 w 188758"/>
              <a:gd name="connsiteY4" fmla="*/ 4112309 h 4731373"/>
              <a:gd name="connsiteX5" fmla="*/ 188758 w 188758"/>
              <a:gd name="connsiteY5" fmla="*/ 4731373 h 4731373"/>
              <a:gd name="connsiteX0" fmla="*/ 152899 w 188758"/>
              <a:gd name="connsiteY0" fmla="*/ 0 h 4731373"/>
              <a:gd name="connsiteX1" fmla="*/ 161365 w 188758"/>
              <a:gd name="connsiteY1" fmla="*/ 3414556 h 4731373"/>
              <a:gd name="connsiteX2" fmla="*/ 0 w 188758"/>
              <a:gd name="connsiteY2" fmla="*/ 3584388 h 4731373"/>
              <a:gd name="connsiteX3" fmla="*/ 8468 w 188758"/>
              <a:gd name="connsiteY3" fmla="*/ 3816474 h 4731373"/>
              <a:gd name="connsiteX4" fmla="*/ 188758 w 188758"/>
              <a:gd name="connsiteY4" fmla="*/ 4112309 h 4731373"/>
              <a:gd name="connsiteX5" fmla="*/ 188758 w 188758"/>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214156 w 214156"/>
              <a:gd name="connsiteY4" fmla="*/ 41123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88756 w 214156"/>
              <a:gd name="connsiteY4" fmla="*/ 4010709 h 4731373"/>
              <a:gd name="connsiteX5" fmla="*/ 214156 w 214156"/>
              <a:gd name="connsiteY5" fmla="*/ 4731373 h 4731373"/>
              <a:gd name="connsiteX0" fmla="*/ 178297 w 214156"/>
              <a:gd name="connsiteY0" fmla="*/ 0 h 4731373"/>
              <a:gd name="connsiteX1" fmla="*/ 186763 w 214156"/>
              <a:gd name="connsiteY1" fmla="*/ 3414556 h 4731373"/>
              <a:gd name="connsiteX2" fmla="*/ 25398 w 214156"/>
              <a:gd name="connsiteY2" fmla="*/ 3584388 h 4731373"/>
              <a:gd name="connsiteX3" fmla="*/ 0 w 214156"/>
              <a:gd name="connsiteY3" fmla="*/ 3816474 h 4731373"/>
              <a:gd name="connsiteX4" fmla="*/ 197222 w 214156"/>
              <a:gd name="connsiteY4" fmla="*/ 4010709 h 4731373"/>
              <a:gd name="connsiteX5" fmla="*/ 214156 w 214156"/>
              <a:gd name="connsiteY5" fmla="*/ 4731373 h 4731373"/>
              <a:gd name="connsiteX0" fmla="*/ 178297 w 205689"/>
              <a:gd name="connsiteY0" fmla="*/ 0 h 4731373"/>
              <a:gd name="connsiteX1" fmla="*/ 186763 w 205689"/>
              <a:gd name="connsiteY1" fmla="*/ 3414556 h 4731373"/>
              <a:gd name="connsiteX2" fmla="*/ 25398 w 205689"/>
              <a:gd name="connsiteY2" fmla="*/ 3584388 h 4731373"/>
              <a:gd name="connsiteX3" fmla="*/ 0 w 205689"/>
              <a:gd name="connsiteY3" fmla="*/ 3816474 h 4731373"/>
              <a:gd name="connsiteX4" fmla="*/ 197222 w 205689"/>
              <a:gd name="connsiteY4" fmla="*/ 4010709 h 4731373"/>
              <a:gd name="connsiteX5" fmla="*/ 205689 w 205689"/>
              <a:gd name="connsiteY5" fmla="*/ 4731373 h 4731373"/>
              <a:gd name="connsiteX0" fmla="*/ 178299 w 205691"/>
              <a:gd name="connsiteY0" fmla="*/ 0 h 4731373"/>
              <a:gd name="connsiteX1" fmla="*/ 186765 w 205691"/>
              <a:gd name="connsiteY1" fmla="*/ 3414556 h 4731373"/>
              <a:gd name="connsiteX2" fmla="*/ 0 w 205691"/>
              <a:gd name="connsiteY2" fmla="*/ 3584388 h 4731373"/>
              <a:gd name="connsiteX3" fmla="*/ 2 w 205691"/>
              <a:gd name="connsiteY3" fmla="*/ 3816474 h 4731373"/>
              <a:gd name="connsiteX4" fmla="*/ 197224 w 205691"/>
              <a:gd name="connsiteY4" fmla="*/ 4010709 h 4731373"/>
              <a:gd name="connsiteX5" fmla="*/ 205691 w 205691"/>
              <a:gd name="connsiteY5" fmla="*/ 4731373 h 473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91" h="4731373">
                <a:moveTo>
                  <a:pt x="178299" y="0"/>
                </a:moveTo>
                <a:lnTo>
                  <a:pt x="186765" y="3414556"/>
                </a:lnTo>
                <a:lnTo>
                  <a:pt x="0" y="3584388"/>
                </a:lnTo>
                <a:cubicBezTo>
                  <a:pt x="0" y="3715372"/>
                  <a:pt x="2" y="3685490"/>
                  <a:pt x="2" y="3816474"/>
                </a:cubicBezTo>
                <a:lnTo>
                  <a:pt x="197224" y="4010709"/>
                </a:lnTo>
                <a:lnTo>
                  <a:pt x="205691" y="4731373"/>
                </a:ln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1" name="正方形/長方形 60"/>
          <p:cNvSpPr/>
          <p:nvPr/>
        </p:nvSpPr>
        <p:spPr>
          <a:xfrm>
            <a:off x="5208287" y="6109494"/>
            <a:ext cx="4485113" cy="18803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68" name="テキスト ボックス 67">
            <a:extLst>
              <a:ext uri="{FF2B5EF4-FFF2-40B4-BE49-F238E27FC236}">
                <a16:creationId xmlns:a16="http://schemas.microsoft.com/office/drawing/2014/main" id="{EAB13A1F-F047-4B41-A271-FF0A78C977F0}"/>
              </a:ext>
            </a:extLst>
          </p:cNvPr>
          <p:cNvSpPr txBox="1"/>
          <p:nvPr/>
        </p:nvSpPr>
        <p:spPr>
          <a:xfrm>
            <a:off x="-15559" y="6063623"/>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日本語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69" name="フリーフォーム 68"/>
          <p:cNvSpPr/>
          <p:nvPr/>
        </p:nvSpPr>
        <p:spPr>
          <a:xfrm>
            <a:off x="4921772" y="1940362"/>
            <a:ext cx="272183"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83" h="4731372">
                <a:moveTo>
                  <a:pt x="254500" y="0"/>
                </a:moveTo>
                <a:cubicBezTo>
                  <a:pt x="248856" y="1293408"/>
                  <a:pt x="277077" y="2375149"/>
                  <a:pt x="271433" y="3668557"/>
                </a:cubicBezTo>
                <a:lnTo>
                  <a:pt x="0" y="3880721"/>
                </a:lnTo>
                <a:cubicBezTo>
                  <a:pt x="0" y="3955261"/>
                  <a:pt x="1" y="4029802"/>
                  <a:pt x="1" y="4104342"/>
                </a:cubicBezTo>
                <a:lnTo>
                  <a:pt x="264957" y="4323975"/>
                </a:lnTo>
                <a:cubicBezTo>
                  <a:pt x="264957" y="4462596"/>
                  <a:pt x="264959" y="4592751"/>
                  <a:pt x="264959"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0" name="テキスト ボックス 69">
            <a:extLst>
              <a:ext uri="{FF2B5EF4-FFF2-40B4-BE49-F238E27FC236}">
                <a16:creationId xmlns:a16="http://schemas.microsoft.com/office/drawing/2014/main" id="{30C444B6-9B8D-45A3-9CBD-64C1D7C51B55}"/>
              </a:ext>
            </a:extLst>
          </p:cNvPr>
          <p:cNvSpPr txBox="1"/>
          <p:nvPr/>
        </p:nvSpPr>
        <p:spPr>
          <a:xfrm>
            <a:off x="6261469" y="2595922"/>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10</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富士通</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正方形/長方形 70"/>
          <p:cNvSpPr/>
          <p:nvPr/>
        </p:nvSpPr>
        <p:spPr>
          <a:xfrm>
            <a:off x="8546632" y="6384243"/>
            <a:ext cx="1146769" cy="15960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2" name="テキスト ボックス 71">
            <a:extLst>
              <a:ext uri="{FF2B5EF4-FFF2-40B4-BE49-F238E27FC236}">
                <a16:creationId xmlns:a16="http://schemas.microsoft.com/office/drawing/2014/main" id="{EAB13A1F-F047-4B41-A271-FF0A78C977F0}"/>
              </a:ext>
            </a:extLst>
          </p:cNvPr>
          <p:cNvSpPr txBox="1"/>
          <p:nvPr/>
        </p:nvSpPr>
        <p:spPr>
          <a:xfrm>
            <a:off x="-15560" y="6351490"/>
            <a:ext cx="3881790" cy="338554"/>
          </a:xfrm>
          <a:prstGeom prst="rect">
            <a:avLst/>
          </a:prstGeom>
          <a:noFill/>
        </p:spPr>
        <p:txBody>
          <a:bodyPr wrap="square" rtlCol="0">
            <a:spAutoFit/>
          </a:bodyPr>
          <a:lstStyle/>
          <a:p>
            <a:pPr lvl="0" defTabSz="914400">
              <a:defRPr/>
            </a:pPr>
            <a:r>
              <a:rPr kumimoji="1" lang="ja-JP" altLang="en-US" sz="1600" kern="0" dirty="0">
                <a:solidFill>
                  <a:srgbClr val="000000"/>
                </a:solidFill>
                <a:cs typeface="Arial"/>
                <a:sym typeface="Arial"/>
              </a:rPr>
              <a:t>教育資料案</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の詳細検討</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作成</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r>
              <a:rPr kumimoji="1" lang="ja-JP" altLang="en-US" sz="1600" kern="0" dirty="0">
                <a:solidFill>
                  <a:srgbClr val="000000"/>
                </a:solidFill>
                <a:latin typeface="Arial"/>
                <a:cs typeface="Arial"/>
                <a:sym typeface="Arial"/>
              </a:rPr>
              <a:t>英語</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73" name="フリーフォーム 72"/>
          <p:cNvSpPr/>
          <p:nvPr/>
        </p:nvSpPr>
        <p:spPr>
          <a:xfrm>
            <a:off x="6310272" y="1931896"/>
            <a:ext cx="238316"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16" h="4731372">
                <a:moveTo>
                  <a:pt x="220633" y="0"/>
                </a:moveTo>
                <a:cubicBezTo>
                  <a:pt x="214989" y="1293408"/>
                  <a:pt x="243210" y="2646083"/>
                  <a:pt x="237566" y="3939491"/>
                </a:cubicBezTo>
                <a:lnTo>
                  <a:pt x="0" y="4151654"/>
                </a:lnTo>
                <a:cubicBezTo>
                  <a:pt x="0" y="4226194"/>
                  <a:pt x="8467" y="4300736"/>
                  <a:pt x="8467" y="4375276"/>
                </a:cubicBezTo>
                <a:lnTo>
                  <a:pt x="231090" y="4527175"/>
                </a:lnTo>
                <a:cubicBezTo>
                  <a:pt x="231090" y="4665796"/>
                  <a:pt x="231092" y="4592751"/>
                  <a:pt x="231092"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4" name="テキスト ボックス 73">
            <a:extLst>
              <a:ext uri="{FF2B5EF4-FFF2-40B4-BE49-F238E27FC236}">
                <a16:creationId xmlns:a16="http://schemas.microsoft.com/office/drawing/2014/main" id="{30C444B6-9B8D-45A3-9CBD-64C1D7C51B55}"/>
              </a:ext>
            </a:extLst>
          </p:cNvPr>
          <p:cNvSpPr txBox="1"/>
          <p:nvPr/>
        </p:nvSpPr>
        <p:spPr>
          <a:xfrm>
            <a:off x="7583643" y="2600038"/>
            <a:ext cx="12822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11</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noProof="0" dirty="0">
                <a:solidFill>
                  <a:srgbClr val="000000"/>
                </a:solidFill>
                <a:latin typeface="Arial"/>
                <a:cs typeface="Arial"/>
                <a:sym typeface="Arial"/>
              </a:rPr>
              <a:t>ｵﾘﾝﾊﾟｽ</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テキスト ボックス 75">
            <a:extLst>
              <a:ext uri="{FF2B5EF4-FFF2-40B4-BE49-F238E27FC236}">
                <a16:creationId xmlns:a16="http://schemas.microsoft.com/office/drawing/2014/main" id="{30C444B6-9B8D-45A3-9CBD-64C1D7C51B55}"/>
              </a:ext>
            </a:extLst>
          </p:cNvPr>
          <p:cNvSpPr txBox="1"/>
          <p:nvPr/>
        </p:nvSpPr>
        <p:spPr>
          <a:xfrm>
            <a:off x="9029389" y="2587678"/>
            <a:ext cx="7159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第</a:t>
            </a:r>
            <a:r>
              <a:rPr kumimoji="1" lang="en-US" altLang="ja-JP" sz="1200" kern="0" dirty="0">
                <a:solidFill>
                  <a:srgbClr val="000000"/>
                </a:solidFill>
                <a:latin typeface="Arial"/>
                <a:cs typeface="Arial"/>
                <a:sym typeface="Arial"/>
              </a:rPr>
              <a:t>12</a:t>
            </a:r>
            <a:r>
              <a:rPr kumimoji="1" lang="ja-JP" altLang="en-US" sz="1200" b="0" i="0" u="none" strike="noStrike" kern="0" cap="none" spc="0" normalizeH="0" baseline="0" noProof="0" dirty="0">
                <a:ln>
                  <a:noFill/>
                </a:ln>
                <a:solidFill>
                  <a:srgbClr val="000000"/>
                </a:solidFill>
                <a:effectLst/>
                <a:uLnTx/>
                <a:uFillTx/>
                <a:latin typeface="Arial"/>
                <a:cs typeface="Arial"/>
                <a:sym typeface="Arial"/>
              </a:rPr>
              <a:t>回</a:t>
            </a:r>
            <a:endParaRPr kumimoji="1" lang="en-US" altLang="ja-JP" sz="12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0" dirty="0">
                <a:solidFill>
                  <a:srgbClr val="000000"/>
                </a:solidFill>
                <a:latin typeface="Arial"/>
                <a:cs typeface="Arial"/>
                <a:sym typeface="Arial"/>
              </a:rPr>
              <a:t>ＮＥＣ</a:t>
            </a:r>
            <a:endParaRPr kumimoji="1" lang="ja-JP" alt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フリーフォーム 76"/>
          <p:cNvSpPr/>
          <p:nvPr/>
        </p:nvSpPr>
        <p:spPr>
          <a:xfrm>
            <a:off x="7138406" y="1952488"/>
            <a:ext cx="757071" cy="4731372"/>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071" h="4731372">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749845" y="4527175"/>
                </a:lnTo>
                <a:cubicBezTo>
                  <a:pt x="749845" y="4665796"/>
                  <a:pt x="749847" y="4592751"/>
                  <a:pt x="749847" y="4731372"/>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
        <p:nvSpPr>
          <p:cNvPr id="78" name="フリーフォーム 77"/>
          <p:cNvSpPr/>
          <p:nvPr/>
        </p:nvSpPr>
        <p:spPr>
          <a:xfrm>
            <a:off x="8584013" y="1953884"/>
            <a:ext cx="766322" cy="4731371"/>
          </a:xfrm>
          <a:custGeom>
            <a:avLst/>
            <a:gdLst>
              <a:gd name="connsiteX0" fmla="*/ 161365 w 197224"/>
              <a:gd name="connsiteY0" fmla="*/ 0 h 4545106"/>
              <a:gd name="connsiteX1" fmla="*/ 161365 w 197224"/>
              <a:gd name="connsiteY1" fmla="*/ 3702423 h 4545106"/>
              <a:gd name="connsiteX2" fmla="*/ 0 w 197224"/>
              <a:gd name="connsiteY2" fmla="*/ 3863788 h 4545106"/>
              <a:gd name="connsiteX3" fmla="*/ 0 w 197224"/>
              <a:gd name="connsiteY3" fmla="*/ 4078941 h 4545106"/>
              <a:gd name="connsiteX4" fmla="*/ 197224 w 197224"/>
              <a:gd name="connsiteY4" fmla="*/ 4222376 h 4545106"/>
              <a:gd name="connsiteX5" fmla="*/ 197224 w 197224"/>
              <a:gd name="connsiteY5" fmla="*/ 4545106 h 4545106"/>
              <a:gd name="connsiteX0" fmla="*/ 161365 w 214158"/>
              <a:gd name="connsiteY0" fmla="*/ 0 h 4731373"/>
              <a:gd name="connsiteX1" fmla="*/ 161365 w 214158"/>
              <a:gd name="connsiteY1" fmla="*/ 3702423 h 4731373"/>
              <a:gd name="connsiteX2" fmla="*/ 0 w 214158"/>
              <a:gd name="connsiteY2" fmla="*/ 3863788 h 4731373"/>
              <a:gd name="connsiteX3" fmla="*/ 0 w 214158"/>
              <a:gd name="connsiteY3" fmla="*/ 4078941 h 4731373"/>
              <a:gd name="connsiteX4" fmla="*/ 197224 w 214158"/>
              <a:gd name="connsiteY4" fmla="*/ 4222376 h 4731373"/>
              <a:gd name="connsiteX5" fmla="*/ 214158 w 214158"/>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222376 h 4731373"/>
              <a:gd name="connsiteX5" fmla="*/ 197224 w 197224"/>
              <a:gd name="connsiteY5" fmla="*/ 4731373 h 4731373"/>
              <a:gd name="connsiteX0" fmla="*/ 161365 w 197224"/>
              <a:gd name="connsiteY0" fmla="*/ 0 h 4731373"/>
              <a:gd name="connsiteX1" fmla="*/ 161365 w 197224"/>
              <a:gd name="connsiteY1" fmla="*/ 3702423 h 4731373"/>
              <a:gd name="connsiteX2" fmla="*/ 0 w 197224"/>
              <a:gd name="connsiteY2" fmla="*/ 3863788 h 4731373"/>
              <a:gd name="connsiteX3" fmla="*/ 0 w 197224"/>
              <a:gd name="connsiteY3" fmla="*/ 4078941 h 4731373"/>
              <a:gd name="connsiteX4" fmla="*/ 197224 w 197224"/>
              <a:gd name="connsiteY4" fmla="*/ 4484842 h 4731373"/>
              <a:gd name="connsiteX5" fmla="*/ 197224 w 197224"/>
              <a:gd name="connsiteY5" fmla="*/ 4731373 h 4731373"/>
              <a:gd name="connsiteX0" fmla="*/ 229098 w 264957"/>
              <a:gd name="connsiteY0" fmla="*/ 0 h 4731373"/>
              <a:gd name="connsiteX1" fmla="*/ 229098 w 264957"/>
              <a:gd name="connsiteY1" fmla="*/ 3702423 h 4731373"/>
              <a:gd name="connsiteX2" fmla="*/ 67733 w 264957"/>
              <a:gd name="connsiteY2" fmla="*/ 38637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8 w 264957"/>
              <a:gd name="connsiteY0" fmla="*/ 0 h 4731373"/>
              <a:gd name="connsiteX1" fmla="*/ 229098 w 264957"/>
              <a:gd name="connsiteY1" fmla="*/ 3702423 h 4731373"/>
              <a:gd name="connsiteX2" fmla="*/ 8466 w 264957"/>
              <a:gd name="connsiteY2" fmla="*/ 4066988 h 4731373"/>
              <a:gd name="connsiteX3" fmla="*/ 0 w 264957"/>
              <a:gd name="connsiteY3" fmla="*/ 4316008 h 4731373"/>
              <a:gd name="connsiteX4" fmla="*/ 264957 w 264957"/>
              <a:gd name="connsiteY4" fmla="*/ 4484842 h 4731373"/>
              <a:gd name="connsiteX5" fmla="*/ 264957 w 264957"/>
              <a:gd name="connsiteY5" fmla="*/ 4731373 h 4731373"/>
              <a:gd name="connsiteX0" fmla="*/ 229099 w 264958"/>
              <a:gd name="connsiteY0" fmla="*/ 0 h 4731373"/>
              <a:gd name="connsiteX1" fmla="*/ 229099 w 264958"/>
              <a:gd name="connsiteY1" fmla="*/ 37024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64958 w 264958"/>
              <a:gd name="connsiteY4" fmla="*/ 4484842 h 4731373"/>
              <a:gd name="connsiteX5" fmla="*/ 264958 w 264958"/>
              <a:gd name="connsiteY5" fmla="*/ 4731373 h 4731373"/>
              <a:gd name="connsiteX0" fmla="*/ 229099 w 264958"/>
              <a:gd name="connsiteY0" fmla="*/ 0 h 4731373"/>
              <a:gd name="connsiteX1" fmla="*/ 212166 w 264958"/>
              <a:gd name="connsiteY1" fmla="*/ 3880223 h 4731373"/>
              <a:gd name="connsiteX2" fmla="*/ 0 w 264958"/>
              <a:gd name="connsiteY2" fmla="*/ 4092388 h 4731373"/>
              <a:gd name="connsiteX3" fmla="*/ 1 w 264958"/>
              <a:gd name="connsiteY3" fmla="*/ 4316008 h 4731373"/>
              <a:gd name="connsiteX4" fmla="*/ 248024 w 264958"/>
              <a:gd name="connsiteY4" fmla="*/ 4484842 h 4731373"/>
              <a:gd name="connsiteX5" fmla="*/ 264958 w 264958"/>
              <a:gd name="connsiteY5" fmla="*/ 4731373 h 4731373"/>
              <a:gd name="connsiteX0" fmla="*/ 229099 w 248024"/>
              <a:gd name="connsiteY0" fmla="*/ 0 h 4722906"/>
              <a:gd name="connsiteX1" fmla="*/ 212166 w 248024"/>
              <a:gd name="connsiteY1" fmla="*/ 3880223 h 4722906"/>
              <a:gd name="connsiteX2" fmla="*/ 0 w 248024"/>
              <a:gd name="connsiteY2" fmla="*/ 4092388 h 4722906"/>
              <a:gd name="connsiteX3" fmla="*/ 1 w 248024"/>
              <a:gd name="connsiteY3" fmla="*/ 4316008 h 4722906"/>
              <a:gd name="connsiteX4" fmla="*/ 248024 w 248024"/>
              <a:gd name="connsiteY4" fmla="*/ 4484842 h 4722906"/>
              <a:gd name="connsiteX5" fmla="*/ 231091 w 248024"/>
              <a:gd name="connsiteY5" fmla="*/ 4722906 h 4722906"/>
              <a:gd name="connsiteX0" fmla="*/ 229099 w 256491"/>
              <a:gd name="connsiteY0" fmla="*/ 0 h 4722906"/>
              <a:gd name="connsiteX1" fmla="*/ 212166 w 256491"/>
              <a:gd name="connsiteY1" fmla="*/ 3880223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29099 w 256491"/>
              <a:gd name="connsiteY0" fmla="*/ 0 h 4722906"/>
              <a:gd name="connsiteX1" fmla="*/ 237566 w 256491"/>
              <a:gd name="connsiteY1" fmla="*/ 3668556 h 4722906"/>
              <a:gd name="connsiteX2" fmla="*/ 0 w 256491"/>
              <a:gd name="connsiteY2" fmla="*/ 4092388 h 4722906"/>
              <a:gd name="connsiteX3" fmla="*/ 1 w 256491"/>
              <a:gd name="connsiteY3" fmla="*/ 4316008 h 4722906"/>
              <a:gd name="connsiteX4" fmla="*/ 248024 w 256491"/>
              <a:gd name="connsiteY4" fmla="*/ 4484842 h 4722906"/>
              <a:gd name="connsiteX5" fmla="*/ 256491 w 256491"/>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6935 w 273425"/>
              <a:gd name="connsiteY3" fmla="*/ 4316008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84842 h 4722906"/>
              <a:gd name="connsiteX5" fmla="*/ 273425 w 273425"/>
              <a:gd name="connsiteY5" fmla="*/ 4722906 h 4722906"/>
              <a:gd name="connsiteX0" fmla="*/ 246033 w 273425"/>
              <a:gd name="connsiteY0" fmla="*/ 0 h 4722906"/>
              <a:gd name="connsiteX1" fmla="*/ 254500 w 273425"/>
              <a:gd name="connsiteY1" fmla="*/ 3668556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46033 w 273425"/>
              <a:gd name="connsiteY0" fmla="*/ 0 h 4722906"/>
              <a:gd name="connsiteX1" fmla="*/ 254500 w 273425"/>
              <a:gd name="connsiteY1" fmla="*/ 3761690 h 4722906"/>
              <a:gd name="connsiteX2" fmla="*/ 0 w 273425"/>
              <a:gd name="connsiteY2" fmla="*/ 4007721 h 4722906"/>
              <a:gd name="connsiteX3" fmla="*/ 1 w 273425"/>
              <a:gd name="connsiteY3" fmla="*/ 4222875 h 4722906"/>
              <a:gd name="connsiteX4" fmla="*/ 264958 w 273425"/>
              <a:gd name="connsiteY4" fmla="*/ 4425575 h 4722906"/>
              <a:gd name="connsiteX5" fmla="*/ 273425 w 273425"/>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8468 w 281892"/>
              <a:gd name="connsiteY3" fmla="*/ 4222875 h 4722906"/>
              <a:gd name="connsiteX4" fmla="*/ 273425 w 281892"/>
              <a:gd name="connsiteY4" fmla="*/ 4425575 h 4722906"/>
              <a:gd name="connsiteX5" fmla="*/ 281892 w 281892"/>
              <a:gd name="connsiteY5" fmla="*/ 4722906 h 4722906"/>
              <a:gd name="connsiteX0" fmla="*/ 254500 w 281892"/>
              <a:gd name="connsiteY0" fmla="*/ 0 h 4722906"/>
              <a:gd name="connsiteX1" fmla="*/ 262967 w 281892"/>
              <a:gd name="connsiteY1" fmla="*/ 3761690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5923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09291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73425 w 281892"/>
              <a:gd name="connsiteY4" fmla="*/ 4425575 h 4722906"/>
              <a:gd name="connsiteX5" fmla="*/ 281892 w 281892"/>
              <a:gd name="connsiteY5" fmla="*/ 4722906 h 4722906"/>
              <a:gd name="connsiteX0" fmla="*/ 254500 w 290358"/>
              <a:gd name="connsiteY0" fmla="*/ 0 h 4722906"/>
              <a:gd name="connsiteX1" fmla="*/ 271433 w 290358"/>
              <a:gd name="connsiteY1" fmla="*/ 3668557 h 4722906"/>
              <a:gd name="connsiteX2" fmla="*/ 0 w 290358"/>
              <a:gd name="connsiteY2" fmla="*/ 3880721 h 4722906"/>
              <a:gd name="connsiteX3" fmla="*/ 1 w 290358"/>
              <a:gd name="connsiteY3" fmla="*/ 4104342 h 4722906"/>
              <a:gd name="connsiteX4" fmla="*/ 290358 w 290358"/>
              <a:gd name="connsiteY4" fmla="*/ 4315509 h 4722906"/>
              <a:gd name="connsiteX5" fmla="*/ 281892 w 290358"/>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48025 w 281892"/>
              <a:gd name="connsiteY4" fmla="*/ 43324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81891 w 281892"/>
              <a:gd name="connsiteY4" fmla="*/ 4307042 h 4722906"/>
              <a:gd name="connsiteX5" fmla="*/ 281892 w 281892"/>
              <a:gd name="connsiteY5" fmla="*/ 4722906 h 4722906"/>
              <a:gd name="connsiteX0" fmla="*/ 254500 w 281892"/>
              <a:gd name="connsiteY0" fmla="*/ 0 h 4722906"/>
              <a:gd name="connsiteX1" fmla="*/ 271433 w 281892"/>
              <a:gd name="connsiteY1" fmla="*/ 3668557 h 4722906"/>
              <a:gd name="connsiteX2" fmla="*/ 0 w 281892"/>
              <a:gd name="connsiteY2" fmla="*/ 3880721 h 4722906"/>
              <a:gd name="connsiteX3" fmla="*/ 1 w 281892"/>
              <a:gd name="connsiteY3" fmla="*/ 4104342 h 4722906"/>
              <a:gd name="connsiteX4" fmla="*/ 264957 w 281892"/>
              <a:gd name="connsiteY4" fmla="*/ 4323975 h 4722906"/>
              <a:gd name="connsiteX5" fmla="*/ 281892 w 281892"/>
              <a:gd name="connsiteY5" fmla="*/ 4722906 h 4722906"/>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3239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 w 272183"/>
              <a:gd name="connsiteY3" fmla="*/ 4104342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42334 w 272183"/>
              <a:gd name="connsiteY3" fmla="*/ 4400675 h 4731372"/>
              <a:gd name="connsiteX4" fmla="*/ 264957 w 272183"/>
              <a:gd name="connsiteY4" fmla="*/ 4527175 h 4731372"/>
              <a:gd name="connsiteX5" fmla="*/ 264959 w 272183"/>
              <a:gd name="connsiteY5" fmla="*/ 4731372 h 4731372"/>
              <a:gd name="connsiteX0" fmla="*/ 254500 w 272183"/>
              <a:gd name="connsiteY0" fmla="*/ 0 h 4731372"/>
              <a:gd name="connsiteX1" fmla="*/ 271433 w 272183"/>
              <a:gd name="connsiteY1" fmla="*/ 3668557 h 4731372"/>
              <a:gd name="connsiteX2" fmla="*/ 0 w 272183"/>
              <a:gd name="connsiteY2" fmla="*/ 3880721 h 4731372"/>
              <a:gd name="connsiteX3" fmla="*/ 16934 w 272183"/>
              <a:gd name="connsiteY3" fmla="*/ 4392209 h 4731372"/>
              <a:gd name="connsiteX4" fmla="*/ 264957 w 272183"/>
              <a:gd name="connsiteY4" fmla="*/ 4527175 h 4731372"/>
              <a:gd name="connsiteX5" fmla="*/ 264959 w 272183"/>
              <a:gd name="connsiteY5" fmla="*/ 4731372 h 4731372"/>
              <a:gd name="connsiteX0" fmla="*/ 237566 w 255249"/>
              <a:gd name="connsiteY0" fmla="*/ 0 h 4731372"/>
              <a:gd name="connsiteX1" fmla="*/ 254499 w 255249"/>
              <a:gd name="connsiteY1" fmla="*/ 3668557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26254 h 4731372"/>
              <a:gd name="connsiteX3" fmla="*/ 0 w 255249"/>
              <a:gd name="connsiteY3" fmla="*/ 4392209 h 4731372"/>
              <a:gd name="connsiteX4" fmla="*/ 248023 w 255249"/>
              <a:gd name="connsiteY4" fmla="*/ 4527175 h 4731372"/>
              <a:gd name="connsiteX5" fmla="*/ 248025 w 255249"/>
              <a:gd name="connsiteY5" fmla="*/ 4731372 h 4731372"/>
              <a:gd name="connsiteX0" fmla="*/ 237566 w 255249"/>
              <a:gd name="connsiteY0" fmla="*/ 0 h 4731372"/>
              <a:gd name="connsiteX1" fmla="*/ 254499 w 255249"/>
              <a:gd name="connsiteY1" fmla="*/ 3939491 h 4731372"/>
              <a:gd name="connsiteX2" fmla="*/ 16933 w 255249"/>
              <a:gd name="connsiteY2" fmla="*/ 4151654 h 4731372"/>
              <a:gd name="connsiteX3" fmla="*/ 0 w 255249"/>
              <a:gd name="connsiteY3" fmla="*/ 4392209 h 4731372"/>
              <a:gd name="connsiteX4" fmla="*/ 248023 w 255249"/>
              <a:gd name="connsiteY4" fmla="*/ 4527175 h 4731372"/>
              <a:gd name="connsiteX5" fmla="*/ 248025 w 255249"/>
              <a:gd name="connsiteY5" fmla="*/ 4731372 h 4731372"/>
              <a:gd name="connsiteX0" fmla="*/ 220633 w 238316"/>
              <a:gd name="connsiteY0" fmla="*/ 0 h 4731372"/>
              <a:gd name="connsiteX1" fmla="*/ 237566 w 238316"/>
              <a:gd name="connsiteY1" fmla="*/ 3939491 h 4731372"/>
              <a:gd name="connsiteX2" fmla="*/ 0 w 238316"/>
              <a:gd name="connsiteY2" fmla="*/ 4151654 h 4731372"/>
              <a:gd name="connsiteX3" fmla="*/ 8467 w 238316"/>
              <a:gd name="connsiteY3" fmla="*/ 4375276 h 4731372"/>
              <a:gd name="connsiteX4" fmla="*/ 231090 w 238316"/>
              <a:gd name="connsiteY4" fmla="*/ 4527175 h 4731372"/>
              <a:gd name="connsiteX5" fmla="*/ 231092 w 238316"/>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519213 w 749062"/>
              <a:gd name="connsiteY3" fmla="*/ 4375276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457654 h 4731372"/>
              <a:gd name="connsiteX4" fmla="*/ 741836 w 749062"/>
              <a:gd name="connsiteY4" fmla="*/ 4527175 h 4731372"/>
              <a:gd name="connsiteX5" fmla="*/ 741838 w 749062"/>
              <a:gd name="connsiteY5" fmla="*/ 4731372 h 4731372"/>
              <a:gd name="connsiteX0" fmla="*/ 731379 w 749062"/>
              <a:gd name="connsiteY0" fmla="*/ 0 h 4731372"/>
              <a:gd name="connsiteX1" fmla="*/ 748312 w 749062"/>
              <a:gd name="connsiteY1" fmla="*/ 3939491 h 4731372"/>
              <a:gd name="connsiteX2" fmla="*/ 0 w 749062"/>
              <a:gd name="connsiteY2" fmla="*/ 4135178 h 4731372"/>
              <a:gd name="connsiteX3" fmla="*/ 8467 w 749062"/>
              <a:gd name="connsiteY3" fmla="*/ 4367037 h 4731372"/>
              <a:gd name="connsiteX4" fmla="*/ 741836 w 749062"/>
              <a:gd name="connsiteY4" fmla="*/ 4527175 h 4731372"/>
              <a:gd name="connsiteX5" fmla="*/ 741838 w 749062"/>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527175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749845 w 757071"/>
              <a:gd name="connsiteY4" fmla="*/ 4469510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33153 w 757071"/>
              <a:gd name="connsiteY4" fmla="*/ 4453034 h 4731372"/>
              <a:gd name="connsiteX5" fmla="*/ 749847 w 757071"/>
              <a:gd name="connsiteY5" fmla="*/ 4731372 h 4731372"/>
              <a:gd name="connsiteX0" fmla="*/ 739388 w 757071"/>
              <a:gd name="connsiteY0" fmla="*/ 0 h 4731372"/>
              <a:gd name="connsiteX1" fmla="*/ 756321 w 757071"/>
              <a:gd name="connsiteY1" fmla="*/ 3939491 h 4731372"/>
              <a:gd name="connsiteX2" fmla="*/ 8009 w 757071"/>
              <a:gd name="connsiteY2" fmla="*/ 4135178 h 4731372"/>
              <a:gd name="connsiteX3" fmla="*/ 0 w 757071"/>
              <a:gd name="connsiteY3" fmla="*/ 4375274 h 4731372"/>
              <a:gd name="connsiteX4" fmla="*/ 8439 w 757071"/>
              <a:gd name="connsiteY4" fmla="*/ 4453034 h 4731372"/>
              <a:gd name="connsiteX5" fmla="*/ 749847 w 757071"/>
              <a:gd name="connsiteY5" fmla="*/ 4731372 h 4731372"/>
              <a:gd name="connsiteX0" fmla="*/ 739388 w 757071"/>
              <a:gd name="connsiteY0" fmla="*/ 0 h 4756085"/>
              <a:gd name="connsiteX1" fmla="*/ 756321 w 757071"/>
              <a:gd name="connsiteY1" fmla="*/ 3939491 h 4756085"/>
              <a:gd name="connsiteX2" fmla="*/ 8009 w 757071"/>
              <a:gd name="connsiteY2" fmla="*/ 4135178 h 4756085"/>
              <a:gd name="connsiteX3" fmla="*/ 0 w 757071"/>
              <a:gd name="connsiteY3" fmla="*/ 4375274 h 4756085"/>
              <a:gd name="connsiteX4" fmla="*/ 8439 w 757071"/>
              <a:gd name="connsiteY4" fmla="*/ 4453034 h 4756085"/>
              <a:gd name="connsiteX5" fmla="*/ 33155 w 757071"/>
              <a:gd name="connsiteY5" fmla="*/ 4756085 h 4756085"/>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453034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560126 h 4772561"/>
              <a:gd name="connsiteX5" fmla="*/ 782798 w 782798"/>
              <a:gd name="connsiteY5" fmla="*/ 4772561 h 4772561"/>
              <a:gd name="connsiteX0" fmla="*/ 739388 w 782798"/>
              <a:gd name="connsiteY0" fmla="*/ 0 h 4772561"/>
              <a:gd name="connsiteX1" fmla="*/ 756321 w 782798"/>
              <a:gd name="connsiteY1" fmla="*/ 3939491 h 4772561"/>
              <a:gd name="connsiteX2" fmla="*/ 8009 w 782798"/>
              <a:gd name="connsiteY2" fmla="*/ 4135178 h 4772561"/>
              <a:gd name="connsiteX3" fmla="*/ 0 w 782798"/>
              <a:gd name="connsiteY3" fmla="*/ 4375274 h 4772561"/>
              <a:gd name="connsiteX4" fmla="*/ 8439 w 782798"/>
              <a:gd name="connsiteY4" fmla="*/ 4601316 h 4772561"/>
              <a:gd name="connsiteX5" fmla="*/ 782798 w 782798"/>
              <a:gd name="connsiteY5" fmla="*/ 4772561 h 477256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601316 h 4731371"/>
              <a:gd name="connsiteX5" fmla="*/ 766322 w 766322"/>
              <a:gd name="connsiteY5" fmla="*/ 4731371 h 4731371"/>
              <a:gd name="connsiteX0" fmla="*/ 739388 w 766322"/>
              <a:gd name="connsiteY0" fmla="*/ 0 h 4731371"/>
              <a:gd name="connsiteX1" fmla="*/ 756321 w 766322"/>
              <a:gd name="connsiteY1" fmla="*/ 3939491 h 4731371"/>
              <a:gd name="connsiteX2" fmla="*/ 8009 w 766322"/>
              <a:gd name="connsiteY2" fmla="*/ 4135178 h 4731371"/>
              <a:gd name="connsiteX3" fmla="*/ 0 w 766322"/>
              <a:gd name="connsiteY3" fmla="*/ 4375274 h 4731371"/>
              <a:gd name="connsiteX4" fmla="*/ 8439 w 766322"/>
              <a:gd name="connsiteY4" fmla="*/ 4560127 h 4731371"/>
              <a:gd name="connsiteX5" fmla="*/ 766322 w 766322"/>
              <a:gd name="connsiteY5" fmla="*/ 4731371 h 47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322" h="4731371">
                <a:moveTo>
                  <a:pt x="739388" y="0"/>
                </a:moveTo>
                <a:cubicBezTo>
                  <a:pt x="733744" y="1293408"/>
                  <a:pt x="761965" y="2646083"/>
                  <a:pt x="756321" y="3939491"/>
                </a:cubicBezTo>
                <a:cubicBezTo>
                  <a:pt x="677132" y="4010212"/>
                  <a:pt x="87198" y="4064457"/>
                  <a:pt x="8009" y="4135178"/>
                </a:cubicBezTo>
                <a:cubicBezTo>
                  <a:pt x="8009" y="4209718"/>
                  <a:pt x="0" y="4300734"/>
                  <a:pt x="0" y="4375274"/>
                </a:cubicBezTo>
                <a:lnTo>
                  <a:pt x="8439" y="4560127"/>
                </a:lnTo>
                <a:cubicBezTo>
                  <a:pt x="8439" y="4698748"/>
                  <a:pt x="766322" y="4592750"/>
                  <a:pt x="766322" y="473137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FFFFFF"/>
              </a:solidFill>
              <a:effectLst/>
              <a:uLnTx/>
              <a:uFillTx/>
              <a:latin typeface="Arial"/>
              <a:ea typeface="ＭＳ Ｐゴシック" panose="020B0600070205080204" pitchFamily="50" charset="-128"/>
              <a:cs typeface="+mn-cs"/>
              <a:sym typeface="Arial"/>
            </a:endParaRPr>
          </a:p>
        </p:txBody>
      </p:sp>
    </p:spTree>
    <p:extLst>
      <p:ext uri="{BB962C8B-B14F-4D97-AF65-F5344CB8AC3E}">
        <p14:creationId xmlns:p14="http://schemas.microsoft.com/office/powerpoint/2010/main" val="3337369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組織間のライセンス情報授受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1"/>
            <a:ext cx="8229599" cy="1451411"/>
          </a:xfrm>
        </p:spPr>
        <p:txBody>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企業間で必要な情報を明確化</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参加メンバ企業の直接的な課題</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ライセンス情報として必要な情報の定義する</a:t>
            </a:r>
          </a:p>
          <a:p>
            <a:pPr marL="569756" lvl="1" indent="-316531">
              <a:lnSpc>
                <a:spcPts val="1400"/>
              </a:lnSpc>
              <a:spcBef>
                <a:spcPts val="1108"/>
              </a:spcBef>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cs typeface="メイリオ" panose="020B0604030504040204" pitchFamily="50" charset="-128"/>
              </a:rPr>
              <a:t>作業上負荷にならないように、最低限の情報として定義する</a:t>
            </a:r>
          </a:p>
          <a:p>
            <a:pPr marL="119579" indent="0">
              <a:lnSpc>
                <a:spcPts val="1400"/>
              </a:lnSpc>
              <a:buNone/>
            </a:pPr>
            <a:r>
              <a:rPr lang="en-US" altLang="ja-JP" sz="1800" dirty="0">
                <a:sym typeface="Wingdings" panose="05000000000000000000" pitchFamily="2" charset="2"/>
              </a:rPr>
              <a:t> </a:t>
            </a:r>
            <a:r>
              <a:rPr lang="en-US" altLang="ja-JP" sz="1800" dirty="0">
                <a:latin typeface="+mn-lt"/>
                <a:sym typeface="Wingdings" panose="05000000000000000000" pitchFamily="2" charset="2"/>
              </a:rPr>
              <a:t>Automotive Grade Linux (AGL)</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sym typeface="Wingdings" panose="05000000000000000000" pitchFamily="2" charset="2"/>
              </a:rPr>
              <a:t>での実用開始に向け生成手順等を検討中</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BA2C03EE-2E9E-4462-BDC7-EDAA080A65B8}"/>
              </a:ext>
            </a:extLst>
          </p:cNvPr>
          <p:cNvSpPr txBox="1"/>
          <p:nvPr/>
        </p:nvSpPr>
        <p:spPr>
          <a:xfrm>
            <a:off x="4604385" y="6353633"/>
            <a:ext cx="697937" cy="248530"/>
          </a:xfrm>
          <a:prstGeom prst="rect">
            <a:avLst/>
          </a:prstGeom>
          <a:noFill/>
        </p:spPr>
        <p:txBody>
          <a:bodyPr wrap="square" rtlCol="0">
            <a:spAutoFit/>
          </a:bodyPr>
          <a:lstStyle/>
          <a:p>
            <a:pPr algn="ctr" defTabSz="844083"/>
            <a:r>
              <a:rPr kumimoji="1" lang="en-US" altLang="ja-JP" sz="1015" dirty="0"/>
              <a:t>CC0-1.0</a:t>
            </a:r>
            <a:endParaRPr kumimoji="1" lang="ja-JP" altLang="en-US" sz="1108" dirty="0"/>
          </a:p>
        </p:txBody>
      </p:sp>
      <p:grpSp>
        <p:nvGrpSpPr>
          <p:cNvPr id="58" name="グループ化 57">
            <a:extLst>
              <a:ext uri="{FF2B5EF4-FFF2-40B4-BE49-F238E27FC236}">
                <a16:creationId xmlns:a16="http://schemas.microsoft.com/office/drawing/2014/main" id="{21A761D3-8FA7-4BA1-94CC-479DC796738B}"/>
              </a:ext>
            </a:extLst>
          </p:cNvPr>
          <p:cNvGrpSpPr/>
          <p:nvPr/>
        </p:nvGrpSpPr>
        <p:grpSpPr>
          <a:xfrm>
            <a:off x="2926923" y="2645349"/>
            <a:ext cx="6343563" cy="3708285"/>
            <a:chOff x="769078" y="2023130"/>
            <a:chExt cx="7386217" cy="4317794"/>
          </a:xfrm>
        </p:grpSpPr>
        <p:sp>
          <p:nvSpPr>
            <p:cNvPr id="29" name="雲 28">
              <a:extLst>
                <a:ext uri="{FF2B5EF4-FFF2-40B4-BE49-F238E27FC236}">
                  <a16:creationId xmlns:a16="http://schemas.microsoft.com/office/drawing/2014/main" id="{79B07390-EF9B-43CA-B104-34800E268163}"/>
                </a:ext>
              </a:extLst>
            </p:cNvPr>
            <p:cNvSpPr/>
            <p:nvPr/>
          </p:nvSpPr>
          <p:spPr>
            <a:xfrm>
              <a:off x="1062256" y="2113812"/>
              <a:ext cx="2458070" cy="117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4F4FC2D-1881-4A13-BF0E-2A3D95A99CF6}"/>
                </a:ext>
              </a:extLst>
            </p:cNvPr>
            <p:cNvSpPr/>
            <p:nvPr/>
          </p:nvSpPr>
          <p:spPr>
            <a:xfrm>
              <a:off x="3251120" y="4018396"/>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対角を丸める 15">
              <a:extLst>
                <a:ext uri="{FF2B5EF4-FFF2-40B4-BE49-F238E27FC236}">
                  <a16:creationId xmlns:a16="http://schemas.microsoft.com/office/drawing/2014/main" id="{E5C8452D-1BD9-400F-A12B-417B3F8B0B09}"/>
                </a:ext>
              </a:extLst>
            </p:cNvPr>
            <p:cNvSpPr/>
            <p:nvPr/>
          </p:nvSpPr>
          <p:spPr>
            <a:xfrm>
              <a:off x="3735356" y="3845976"/>
              <a:ext cx="1528257" cy="1098316"/>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1BD91C2-B7F7-4661-8792-DCA6D6A7EB98}"/>
                </a:ext>
              </a:extLst>
            </p:cNvPr>
            <p:cNvSpPr/>
            <p:nvPr/>
          </p:nvSpPr>
          <p:spPr>
            <a:xfrm>
              <a:off x="2155631" y="4180080"/>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8" name="正方形/長方形 7">
              <a:extLst>
                <a:ext uri="{FF2B5EF4-FFF2-40B4-BE49-F238E27FC236}">
                  <a16:creationId xmlns:a16="http://schemas.microsoft.com/office/drawing/2014/main" id="{AF420F33-9E8E-49A2-9487-969ED13003F0}"/>
                </a:ext>
              </a:extLst>
            </p:cNvPr>
            <p:cNvSpPr/>
            <p:nvPr/>
          </p:nvSpPr>
          <p:spPr>
            <a:xfrm>
              <a:off x="5786135" y="3292419"/>
              <a:ext cx="2369160" cy="263220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200" dirty="0"/>
            </a:p>
            <a:p>
              <a:r>
                <a:rPr kumimoji="1" lang="en-US" altLang="ja-JP" sz="1200" dirty="0"/>
                <a:t>Set</a:t>
              </a:r>
              <a:r>
                <a:rPr kumimoji="1" lang="ja-JP" altLang="en-US" sz="1200" dirty="0"/>
                <a:t> </a:t>
              </a:r>
              <a:r>
                <a:rPr kumimoji="1" lang="en-US" altLang="ja-JP" sz="1200" dirty="0"/>
                <a:t>Vendor/</a:t>
              </a:r>
            </a:p>
            <a:p>
              <a:r>
                <a:rPr kumimoji="1" lang="en-US" altLang="ja-JP" sz="1200" dirty="0"/>
                <a:t>Service</a:t>
              </a:r>
              <a:r>
                <a:rPr kumimoji="1" lang="ja-JP" altLang="en-US" sz="1200" dirty="0"/>
                <a:t> </a:t>
              </a:r>
              <a:r>
                <a:rPr kumimoji="1" lang="en-US" altLang="ja-JP" sz="1200" dirty="0"/>
                <a:t>Provider</a:t>
              </a:r>
              <a:endParaRPr kumimoji="1" lang="ja-JP" altLang="en-US" sz="1200" dirty="0"/>
            </a:p>
          </p:txBody>
        </p:sp>
        <p:sp>
          <p:nvSpPr>
            <p:cNvPr id="9" name="正方形/長方形 8">
              <a:extLst>
                <a:ext uri="{FF2B5EF4-FFF2-40B4-BE49-F238E27FC236}">
                  <a16:creationId xmlns:a16="http://schemas.microsoft.com/office/drawing/2014/main" id="{8FB53283-3FD7-4E8C-8868-E30EAC19D560}"/>
                </a:ext>
              </a:extLst>
            </p:cNvPr>
            <p:cNvSpPr/>
            <p:nvPr/>
          </p:nvSpPr>
          <p:spPr>
            <a:xfrm>
              <a:off x="2241286" y="4532713"/>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10" name="正方形/長方形 9">
              <a:extLst>
                <a:ext uri="{FF2B5EF4-FFF2-40B4-BE49-F238E27FC236}">
                  <a16:creationId xmlns:a16="http://schemas.microsoft.com/office/drawing/2014/main" id="{85A36B6C-E988-430F-A91C-6CA7EDEC5BC7}"/>
                </a:ext>
              </a:extLst>
            </p:cNvPr>
            <p:cNvSpPr/>
            <p:nvPr/>
          </p:nvSpPr>
          <p:spPr>
            <a:xfrm>
              <a:off x="2343627" y="4885348"/>
              <a:ext cx="770780" cy="84098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Supplier</a:t>
              </a:r>
              <a:endParaRPr kumimoji="1" lang="ja-JP" altLang="en-US" sz="1000" dirty="0"/>
            </a:p>
          </p:txBody>
        </p:sp>
        <p:sp>
          <p:nvSpPr>
            <p:cNvPr id="4" name="フローチャート: 定義済み処理 3">
              <a:extLst>
                <a:ext uri="{FF2B5EF4-FFF2-40B4-BE49-F238E27FC236}">
                  <a16:creationId xmlns:a16="http://schemas.microsoft.com/office/drawing/2014/main" id="{CB898EE1-8A7D-4A63-99F9-7CFC9C916054}"/>
                </a:ext>
              </a:extLst>
            </p:cNvPr>
            <p:cNvSpPr/>
            <p:nvPr/>
          </p:nvSpPr>
          <p:spPr>
            <a:xfrm>
              <a:off x="3818351" y="3967331"/>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複数書類 10">
              <a:extLst>
                <a:ext uri="{FF2B5EF4-FFF2-40B4-BE49-F238E27FC236}">
                  <a16:creationId xmlns:a16="http://schemas.microsoft.com/office/drawing/2014/main" id="{547337D5-E8A9-4BDB-B6E2-521D61FCC6DC}"/>
                </a:ext>
              </a:extLst>
            </p:cNvPr>
            <p:cNvSpPr/>
            <p:nvPr/>
          </p:nvSpPr>
          <p:spPr>
            <a:xfrm>
              <a:off x="3907380" y="4387447"/>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D4B6DC7B-279E-48FD-A48B-38517A541654}"/>
                </a:ext>
              </a:extLst>
            </p:cNvPr>
            <p:cNvSpPr/>
            <p:nvPr/>
          </p:nvSpPr>
          <p:spPr>
            <a:xfrm flipH="1">
              <a:off x="3243768" y="3443997"/>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1D75DFE-B004-4075-8803-CBEA28050385}"/>
                </a:ext>
              </a:extLst>
            </p:cNvPr>
            <p:cNvSpPr/>
            <p:nvPr/>
          </p:nvSpPr>
          <p:spPr>
            <a:xfrm>
              <a:off x="3251120" y="4979310"/>
              <a:ext cx="2209244" cy="19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左右 14">
              <a:extLst>
                <a:ext uri="{FF2B5EF4-FFF2-40B4-BE49-F238E27FC236}">
                  <a16:creationId xmlns:a16="http://schemas.microsoft.com/office/drawing/2014/main" id="{967B5AE0-67D6-4ABE-84CA-50CDD6A20EF4}"/>
                </a:ext>
              </a:extLst>
            </p:cNvPr>
            <p:cNvSpPr/>
            <p:nvPr/>
          </p:nvSpPr>
          <p:spPr>
            <a:xfrm>
              <a:off x="3251120" y="5626543"/>
              <a:ext cx="2201892" cy="1935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834F0FF-ED22-4055-8D9A-486A76242827}"/>
                </a:ext>
              </a:extLst>
            </p:cNvPr>
            <p:cNvSpPr/>
            <p:nvPr/>
          </p:nvSpPr>
          <p:spPr>
            <a:xfrm>
              <a:off x="6189979" y="4115175"/>
              <a:ext cx="1912233" cy="17820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複数書類 18">
              <a:extLst>
                <a:ext uri="{FF2B5EF4-FFF2-40B4-BE49-F238E27FC236}">
                  <a16:creationId xmlns:a16="http://schemas.microsoft.com/office/drawing/2014/main" id="{E75551D7-A883-4797-A6EE-B17154D1F39F}"/>
                </a:ext>
              </a:extLst>
            </p:cNvPr>
            <p:cNvSpPr/>
            <p:nvPr/>
          </p:nvSpPr>
          <p:spPr>
            <a:xfrm>
              <a:off x="6299011" y="4263329"/>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複数書類 19">
              <a:extLst>
                <a:ext uri="{FF2B5EF4-FFF2-40B4-BE49-F238E27FC236}">
                  <a16:creationId xmlns:a16="http://schemas.microsoft.com/office/drawing/2014/main" id="{CD807C34-EE70-49BE-B093-E5D992F11D2F}"/>
                </a:ext>
              </a:extLst>
            </p:cNvPr>
            <p:cNvSpPr/>
            <p:nvPr/>
          </p:nvSpPr>
          <p:spPr>
            <a:xfrm>
              <a:off x="6299011" y="4827321"/>
              <a:ext cx="513933" cy="467212"/>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定義済み処理 20">
              <a:extLst>
                <a:ext uri="{FF2B5EF4-FFF2-40B4-BE49-F238E27FC236}">
                  <a16:creationId xmlns:a16="http://schemas.microsoft.com/office/drawing/2014/main" id="{A99FF020-B816-4A6F-AAD4-60B4580F53CD}"/>
                </a:ext>
              </a:extLst>
            </p:cNvPr>
            <p:cNvSpPr/>
            <p:nvPr/>
          </p:nvSpPr>
          <p:spPr>
            <a:xfrm>
              <a:off x="6894071" y="4256243"/>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定義済み処理 21">
              <a:extLst>
                <a:ext uri="{FF2B5EF4-FFF2-40B4-BE49-F238E27FC236}">
                  <a16:creationId xmlns:a16="http://schemas.microsoft.com/office/drawing/2014/main" id="{AF72BDDB-B95D-46EF-BDA5-3BAC92F3E551}"/>
                </a:ext>
              </a:extLst>
            </p:cNvPr>
            <p:cNvSpPr/>
            <p:nvPr/>
          </p:nvSpPr>
          <p:spPr>
            <a:xfrm>
              <a:off x="7146095" y="4180946"/>
              <a:ext cx="563995" cy="352634"/>
            </a:xfrm>
            <a:prstGeom prst="flowChartPredefinedProcess">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9A9A1968-217A-40F2-8562-B4B3F28251B7}"/>
                </a:ext>
              </a:extLst>
            </p:cNvPr>
            <p:cNvSpPr/>
            <p:nvPr/>
          </p:nvSpPr>
          <p:spPr>
            <a:xfrm>
              <a:off x="3263702" y="3887543"/>
              <a:ext cx="256624" cy="1409977"/>
            </a:xfrm>
            <a:prstGeom prst="arc">
              <a:avLst>
                <a:gd name="adj1" fmla="val 15723944"/>
                <a:gd name="adj2" fmla="val 58285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a:extLst>
                <a:ext uri="{FF2B5EF4-FFF2-40B4-BE49-F238E27FC236}">
                  <a16:creationId xmlns:a16="http://schemas.microsoft.com/office/drawing/2014/main" id="{E84DB5E3-D01B-4791-96D7-D228517468B7}"/>
                </a:ext>
              </a:extLst>
            </p:cNvPr>
            <p:cNvSpPr/>
            <p:nvPr/>
          </p:nvSpPr>
          <p:spPr>
            <a:xfrm>
              <a:off x="5344741" y="3112217"/>
              <a:ext cx="256624" cy="3228707"/>
            </a:xfrm>
            <a:prstGeom prst="arc">
              <a:avLst>
                <a:gd name="adj1" fmla="val 15982603"/>
                <a:gd name="adj2" fmla="val 5589368"/>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フローチャート: 手作業 25">
              <a:extLst>
                <a:ext uri="{FF2B5EF4-FFF2-40B4-BE49-F238E27FC236}">
                  <a16:creationId xmlns:a16="http://schemas.microsoft.com/office/drawing/2014/main" id="{F062CA13-62A2-4541-94BE-AB6AC4794BD1}"/>
                </a:ext>
              </a:extLst>
            </p:cNvPr>
            <p:cNvSpPr/>
            <p:nvPr/>
          </p:nvSpPr>
          <p:spPr>
            <a:xfrm>
              <a:off x="7141318" y="4948641"/>
              <a:ext cx="922681" cy="628236"/>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9E5AF1B-39E1-4897-AEB3-D3F56ACCACF3}"/>
                </a:ext>
              </a:extLst>
            </p:cNvPr>
            <p:cNvSpPr txBox="1"/>
            <p:nvPr/>
          </p:nvSpPr>
          <p:spPr>
            <a:xfrm>
              <a:off x="4330596" y="3950914"/>
              <a:ext cx="885084" cy="286691"/>
            </a:xfrm>
            <a:prstGeom prst="rect">
              <a:avLst/>
            </a:prstGeom>
            <a:noFill/>
          </p:spPr>
          <p:txBody>
            <a:bodyPr wrap="none" rtlCol="0">
              <a:spAutoFit/>
            </a:bodyPr>
            <a:lstStyle/>
            <a:p>
              <a:r>
                <a:rPr kumimoji="1" lang="en-US" altLang="ja-JP" sz="1000" dirty="0"/>
                <a:t>SW</a:t>
              </a:r>
              <a:r>
                <a:rPr kumimoji="1" lang="ja-JP" altLang="en-US" sz="1000" dirty="0"/>
                <a:t> </a:t>
              </a:r>
              <a:r>
                <a:rPr kumimoji="1" lang="en-US" altLang="ja-JP" sz="1000" dirty="0"/>
                <a:t>PKGs</a:t>
              </a:r>
              <a:endParaRPr kumimoji="1" lang="ja-JP" altLang="en-US" sz="1000" dirty="0"/>
            </a:p>
          </p:txBody>
        </p:sp>
        <p:sp>
          <p:nvSpPr>
            <p:cNvPr id="28" name="テキスト ボックス 27">
              <a:extLst>
                <a:ext uri="{FF2B5EF4-FFF2-40B4-BE49-F238E27FC236}">
                  <a16:creationId xmlns:a16="http://schemas.microsoft.com/office/drawing/2014/main" id="{FE32A134-6AF1-4FAB-9F1F-FBD2713E23EC}"/>
                </a:ext>
              </a:extLst>
            </p:cNvPr>
            <p:cNvSpPr txBox="1"/>
            <p:nvPr/>
          </p:nvSpPr>
          <p:spPr>
            <a:xfrm>
              <a:off x="4377526" y="4441320"/>
              <a:ext cx="900017" cy="465874"/>
            </a:xfrm>
            <a:prstGeom prst="rect">
              <a:avLst/>
            </a:prstGeom>
            <a:no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grpSp>
          <p:nvGrpSpPr>
            <p:cNvPr id="38" name="グループ化 37">
              <a:extLst>
                <a:ext uri="{FF2B5EF4-FFF2-40B4-BE49-F238E27FC236}">
                  <a16:creationId xmlns:a16="http://schemas.microsoft.com/office/drawing/2014/main" id="{C8B1355A-70A1-495D-8E66-B5C2DA2633BB}"/>
                </a:ext>
              </a:extLst>
            </p:cNvPr>
            <p:cNvGrpSpPr/>
            <p:nvPr/>
          </p:nvGrpSpPr>
          <p:grpSpPr>
            <a:xfrm>
              <a:off x="2005103" y="2313343"/>
              <a:ext cx="1176931" cy="683844"/>
              <a:chOff x="987646" y="2313343"/>
              <a:chExt cx="1176931" cy="683844"/>
            </a:xfrm>
          </p:grpSpPr>
          <p:sp>
            <p:nvSpPr>
              <p:cNvPr id="25" name="フローチャート: 複数書類 24">
                <a:extLst>
                  <a:ext uri="{FF2B5EF4-FFF2-40B4-BE49-F238E27FC236}">
                    <a16:creationId xmlns:a16="http://schemas.microsoft.com/office/drawing/2014/main" id="{5FC6908A-1645-420B-9141-19A6F82C86C3}"/>
                  </a:ext>
                </a:extLst>
              </p:cNvPr>
              <p:cNvSpPr/>
              <p:nvPr/>
            </p:nvSpPr>
            <p:spPr>
              <a:xfrm>
                <a:off x="987646" y="2313343"/>
                <a:ext cx="1176931" cy="683844"/>
              </a:xfrm>
              <a:prstGeom prst="flowChartMulti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F2F11AB-E359-495A-9B0E-5C2CA6954A82}"/>
                  </a:ext>
                </a:extLst>
              </p:cNvPr>
              <p:cNvSpPr txBox="1"/>
              <p:nvPr/>
            </p:nvSpPr>
            <p:spPr>
              <a:xfrm>
                <a:off x="1022208" y="2479213"/>
                <a:ext cx="998939" cy="474832"/>
              </a:xfrm>
              <a:prstGeom prst="rect">
                <a:avLst/>
              </a:prstGeom>
              <a:solidFill>
                <a:schemeClr val="bg1"/>
              </a:solidFill>
            </p:spPr>
            <p:txBody>
              <a:bodyPr wrap="none" rtlCol="0">
                <a:spAutoFit/>
              </a:bodyPr>
              <a:lstStyle/>
              <a:p>
                <a:r>
                  <a:rPr kumimoji="1" lang="en-US" altLang="ja-JP" sz="1000" dirty="0"/>
                  <a:t>Definition of</a:t>
                </a:r>
              </a:p>
              <a:p>
                <a:r>
                  <a:rPr kumimoji="1" lang="en-US" altLang="ja-JP" sz="1000" dirty="0"/>
                  <a:t>SPDX </a:t>
                </a:r>
                <a:r>
                  <a:rPr kumimoji="1" lang="en-US" altLang="ja-JP" sz="1050" b="1" dirty="0">
                    <a:solidFill>
                      <a:srgbClr val="002060"/>
                    </a:solidFill>
                  </a:rPr>
                  <a:t>Lite</a:t>
                </a:r>
                <a:endParaRPr kumimoji="1" lang="ja-JP" altLang="en-US" sz="1000" b="1" dirty="0">
                  <a:solidFill>
                    <a:srgbClr val="002060"/>
                  </a:solidFill>
                </a:endParaRPr>
              </a:p>
            </p:txBody>
          </p:sp>
        </p:grpSp>
        <p:grpSp>
          <p:nvGrpSpPr>
            <p:cNvPr id="39" name="グループ化 38">
              <a:extLst>
                <a:ext uri="{FF2B5EF4-FFF2-40B4-BE49-F238E27FC236}">
                  <a16:creationId xmlns:a16="http://schemas.microsoft.com/office/drawing/2014/main" id="{C9EE8BFD-D8C9-4CAC-92DB-3D90006FB580}"/>
                </a:ext>
              </a:extLst>
            </p:cNvPr>
            <p:cNvGrpSpPr/>
            <p:nvPr/>
          </p:nvGrpSpPr>
          <p:grpSpPr>
            <a:xfrm>
              <a:off x="769078" y="2441870"/>
              <a:ext cx="1045516" cy="617559"/>
              <a:chOff x="2318408" y="2313343"/>
              <a:chExt cx="1045516" cy="617559"/>
            </a:xfrm>
          </p:grpSpPr>
          <p:sp>
            <p:nvSpPr>
              <p:cNvPr id="32" name="フローチャート: 書類 31">
                <a:extLst>
                  <a:ext uri="{FF2B5EF4-FFF2-40B4-BE49-F238E27FC236}">
                    <a16:creationId xmlns:a16="http://schemas.microsoft.com/office/drawing/2014/main" id="{7E83A7A7-36D3-49BA-AFE0-F5842315A05D}"/>
                  </a:ext>
                </a:extLst>
              </p:cNvPr>
              <p:cNvSpPr/>
              <p:nvPr/>
            </p:nvSpPr>
            <p:spPr>
              <a:xfrm>
                <a:off x="2318408" y="2313343"/>
                <a:ext cx="1045516" cy="617559"/>
              </a:xfrm>
              <a:prstGeom prst="flowChartDocumen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6D966C54-D560-4444-9DDD-94E88D7C4DC3}"/>
                  </a:ext>
                </a:extLst>
              </p:cNvPr>
              <p:cNvSpPr txBox="1"/>
              <p:nvPr/>
            </p:nvSpPr>
            <p:spPr>
              <a:xfrm>
                <a:off x="2479528" y="2456894"/>
                <a:ext cx="842155" cy="286691"/>
              </a:xfrm>
              <a:prstGeom prst="rect">
                <a:avLst/>
              </a:prstGeom>
              <a:solidFill>
                <a:schemeClr val="bg1"/>
              </a:solidFill>
            </p:spPr>
            <p:txBody>
              <a:bodyPr wrap="none" rtlCol="0">
                <a:spAutoFit/>
              </a:bodyPr>
              <a:lstStyle/>
              <a:p>
                <a:r>
                  <a:rPr kumimoji="1" lang="en-US" altLang="ja-JP" sz="1000" dirty="0"/>
                  <a:t>Guideline</a:t>
                </a:r>
                <a:endParaRPr kumimoji="1" lang="ja-JP" altLang="en-US" sz="1000" dirty="0"/>
              </a:p>
            </p:txBody>
          </p:sp>
        </p:grpSp>
        <p:sp>
          <p:nvSpPr>
            <p:cNvPr id="34" name="フローチャート: 書類 33">
              <a:extLst>
                <a:ext uri="{FF2B5EF4-FFF2-40B4-BE49-F238E27FC236}">
                  <a16:creationId xmlns:a16="http://schemas.microsoft.com/office/drawing/2014/main" id="{C497382A-D39C-40FB-947A-6CE9EAD3CE37}"/>
                </a:ext>
              </a:extLst>
            </p:cNvPr>
            <p:cNvSpPr/>
            <p:nvPr/>
          </p:nvSpPr>
          <p:spPr>
            <a:xfrm>
              <a:off x="4821983" y="2296428"/>
              <a:ext cx="1045516" cy="617559"/>
            </a:xfrm>
            <a:prstGeom prst="flowChartDocument">
              <a:avLst/>
            </a:prstGeom>
            <a:solidFill>
              <a:schemeClr val="bg1"/>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478EC311-ECD6-421B-AC7A-1B0A95CBCEA9}"/>
                </a:ext>
              </a:extLst>
            </p:cNvPr>
            <p:cNvSpPr txBox="1"/>
            <p:nvPr/>
          </p:nvSpPr>
          <p:spPr>
            <a:xfrm>
              <a:off x="4916851" y="2344862"/>
              <a:ext cx="941080" cy="465874"/>
            </a:xfrm>
            <a:prstGeom prst="rect">
              <a:avLst/>
            </a:prstGeom>
            <a:solidFill>
              <a:schemeClr val="bg1"/>
            </a:solidFill>
          </p:spPr>
          <p:txBody>
            <a:bodyPr wrap="none" rtlCol="0">
              <a:spAutoFit/>
            </a:bodyPr>
            <a:lstStyle/>
            <a:p>
              <a:r>
                <a:rPr kumimoji="1" lang="en-US" altLang="ja-JP" sz="1000" dirty="0"/>
                <a:t>Operations</a:t>
              </a:r>
            </a:p>
            <a:p>
              <a:r>
                <a:rPr kumimoji="1" lang="en-US" altLang="ja-JP" sz="1000" dirty="0"/>
                <a:t>Guide</a:t>
              </a:r>
              <a:endParaRPr kumimoji="1" lang="ja-JP" altLang="en-US" sz="1000" dirty="0"/>
            </a:p>
          </p:txBody>
        </p:sp>
        <p:sp>
          <p:nvSpPr>
            <p:cNvPr id="36" name="テキスト ボックス 35">
              <a:extLst>
                <a:ext uri="{FF2B5EF4-FFF2-40B4-BE49-F238E27FC236}">
                  <a16:creationId xmlns:a16="http://schemas.microsoft.com/office/drawing/2014/main" id="{457A2766-2C10-426C-998A-CE4556D1B63B}"/>
                </a:ext>
              </a:extLst>
            </p:cNvPr>
            <p:cNvSpPr txBox="1"/>
            <p:nvPr/>
          </p:nvSpPr>
          <p:spPr>
            <a:xfrm>
              <a:off x="6268515" y="4556976"/>
              <a:ext cx="900017" cy="465874"/>
            </a:xfrm>
            <a:prstGeom prst="rect">
              <a:avLst/>
            </a:prstGeom>
            <a:solidFill>
              <a:schemeClr val="bg1"/>
            </a:solidFill>
          </p:spPr>
          <p:txBody>
            <a:bodyPr wrap="none" rtlCol="0">
              <a:spAutoFit/>
            </a:bodyPr>
            <a:lstStyle/>
            <a:p>
              <a:r>
                <a:rPr kumimoji="1" lang="en-US" altLang="ja-JP" sz="1000" dirty="0"/>
                <a:t>SPDX</a:t>
              </a:r>
              <a:r>
                <a:rPr kumimoji="1" lang="ja-JP" altLang="en-US" sz="1000" dirty="0"/>
                <a:t> </a:t>
              </a:r>
              <a:r>
                <a:rPr kumimoji="1" lang="en-US" altLang="ja-JP" sz="1000" dirty="0"/>
                <a:t>or</a:t>
              </a:r>
            </a:p>
            <a:p>
              <a:r>
                <a:rPr kumimoji="1" lang="en-US" altLang="ja-JP" sz="1000" dirty="0"/>
                <a:t>SPDX</a:t>
              </a:r>
              <a:r>
                <a:rPr kumimoji="1" lang="ja-JP" altLang="en-US" sz="1000" dirty="0"/>
                <a:t> </a:t>
              </a:r>
              <a:r>
                <a:rPr kumimoji="1" lang="en-US" altLang="ja-JP" sz="1000" dirty="0"/>
                <a:t>Lite</a:t>
              </a:r>
              <a:endParaRPr kumimoji="1" lang="ja-JP" altLang="en-US" sz="1000" dirty="0"/>
            </a:p>
          </p:txBody>
        </p:sp>
        <p:sp>
          <p:nvSpPr>
            <p:cNvPr id="37" name="テキスト ボックス 36">
              <a:extLst>
                <a:ext uri="{FF2B5EF4-FFF2-40B4-BE49-F238E27FC236}">
                  <a16:creationId xmlns:a16="http://schemas.microsoft.com/office/drawing/2014/main" id="{7C286A21-43CF-4E43-8E1C-25BF5B86EDE8}"/>
                </a:ext>
              </a:extLst>
            </p:cNvPr>
            <p:cNvSpPr txBox="1"/>
            <p:nvPr/>
          </p:nvSpPr>
          <p:spPr>
            <a:xfrm>
              <a:off x="7324199" y="4991157"/>
              <a:ext cx="536370" cy="483791"/>
            </a:xfrm>
            <a:prstGeom prst="rect">
              <a:avLst/>
            </a:prstGeom>
            <a:solidFill>
              <a:schemeClr val="bg1"/>
            </a:solidFill>
          </p:spPr>
          <p:txBody>
            <a:bodyPr wrap="square" rtlCol="0">
              <a:spAutoFit/>
            </a:bodyPr>
            <a:lstStyle/>
            <a:p>
              <a:r>
                <a:rPr kumimoji="1" lang="en-US" altLang="ja-JP" sz="700" dirty="0"/>
                <a:t>Std. SPDX</a:t>
              </a:r>
            </a:p>
            <a:p>
              <a:r>
                <a:rPr kumimoji="1" lang="en-US" altLang="ja-JP" sz="700" dirty="0"/>
                <a:t>Tools</a:t>
              </a:r>
              <a:endParaRPr kumimoji="1" lang="ja-JP" altLang="en-US" sz="700" dirty="0"/>
            </a:p>
          </p:txBody>
        </p:sp>
        <p:cxnSp>
          <p:nvCxnSpPr>
            <p:cNvPr id="43" name="コネクタ: 曲線 42">
              <a:extLst>
                <a:ext uri="{FF2B5EF4-FFF2-40B4-BE49-F238E27FC236}">
                  <a16:creationId xmlns:a16="http://schemas.microsoft.com/office/drawing/2014/main" id="{DD9FB01E-1F41-4E2C-8407-05792972FF95}"/>
                </a:ext>
              </a:extLst>
            </p:cNvPr>
            <p:cNvCxnSpPr>
              <a:cxnSpLocks/>
              <a:stCxn id="25" idx="2"/>
              <a:endCxn id="11" idx="0"/>
            </p:cNvCxnSpPr>
            <p:nvPr/>
          </p:nvCxnSpPr>
          <p:spPr>
            <a:xfrm rot="16200000" flipH="1">
              <a:off x="2647637" y="2835380"/>
              <a:ext cx="1416157" cy="1687975"/>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曲線 44">
              <a:extLst>
                <a:ext uri="{FF2B5EF4-FFF2-40B4-BE49-F238E27FC236}">
                  <a16:creationId xmlns:a16="http://schemas.microsoft.com/office/drawing/2014/main" id="{2D6A11B3-0010-4A3D-85F4-BEDB52BE0EFF}"/>
                </a:ext>
              </a:extLst>
            </p:cNvPr>
            <p:cNvCxnSpPr>
              <a:cxnSpLocks/>
              <a:stCxn id="32" idx="2"/>
            </p:cNvCxnSpPr>
            <p:nvPr/>
          </p:nvCxnSpPr>
          <p:spPr>
            <a:xfrm rot="16200000" flipH="1">
              <a:off x="1875559" y="2434880"/>
              <a:ext cx="868943" cy="203638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7A2E00E-2A2D-4E61-B0FB-75155C8C48CC}"/>
                </a:ext>
              </a:extLst>
            </p:cNvPr>
            <p:cNvSpPr txBox="1"/>
            <p:nvPr/>
          </p:nvSpPr>
          <p:spPr>
            <a:xfrm>
              <a:off x="3400789" y="3207826"/>
              <a:ext cx="1956444" cy="286691"/>
            </a:xfrm>
            <a:prstGeom prst="rect">
              <a:avLst/>
            </a:prstGeom>
            <a:noFill/>
          </p:spPr>
          <p:txBody>
            <a:bodyPr wrap="none" rtlCol="0">
              <a:spAutoFit/>
            </a:bodyPr>
            <a:lstStyle/>
            <a:p>
              <a:r>
                <a:rPr kumimoji="1" lang="en-US" altLang="ja-JP" sz="1000" dirty="0"/>
                <a:t>[ Compatible License List ]</a:t>
              </a:r>
              <a:endParaRPr kumimoji="1" lang="ja-JP" altLang="en-US" sz="1000" dirty="0"/>
            </a:p>
          </p:txBody>
        </p:sp>
        <p:sp>
          <p:nvSpPr>
            <p:cNvPr id="49" name="テキスト ボックス 48">
              <a:extLst>
                <a:ext uri="{FF2B5EF4-FFF2-40B4-BE49-F238E27FC236}">
                  <a16:creationId xmlns:a16="http://schemas.microsoft.com/office/drawing/2014/main" id="{86CA62E1-A779-44BA-818A-4D0D921B6296}"/>
                </a:ext>
              </a:extLst>
            </p:cNvPr>
            <p:cNvSpPr txBox="1"/>
            <p:nvPr/>
          </p:nvSpPr>
          <p:spPr>
            <a:xfrm>
              <a:off x="3050220" y="5778537"/>
              <a:ext cx="2445462" cy="286691"/>
            </a:xfrm>
            <a:prstGeom prst="rect">
              <a:avLst/>
            </a:prstGeom>
            <a:noFill/>
          </p:spPr>
          <p:txBody>
            <a:bodyPr wrap="none" rtlCol="0">
              <a:spAutoFit/>
            </a:bodyPr>
            <a:lstStyle/>
            <a:p>
              <a:r>
                <a:rPr kumimoji="1" lang="en-US" altLang="ja-JP" sz="1000" dirty="0"/>
                <a:t>[ Contract Conclusion </a:t>
              </a:r>
              <a:r>
                <a:rPr kumimoji="1" lang="en-US" altLang="ja-JP" sz="800" dirty="0"/>
                <a:t>(w/ </a:t>
              </a:r>
              <a:r>
                <a:rPr kumimoji="1" lang="en-US" altLang="ja-JP" sz="800" dirty="0" err="1"/>
                <a:t>Lic</a:t>
              </a:r>
              <a:r>
                <a:rPr kumimoji="1" lang="en-US" altLang="ja-JP" sz="800" dirty="0"/>
                <a:t>. Info.)</a:t>
              </a:r>
              <a:r>
                <a:rPr kumimoji="1" lang="en-US" altLang="ja-JP" sz="1000" dirty="0"/>
                <a:t> ]</a:t>
              </a:r>
              <a:endParaRPr kumimoji="1" lang="ja-JP" altLang="en-US" sz="1000" dirty="0"/>
            </a:p>
          </p:txBody>
        </p:sp>
        <p:sp>
          <p:nvSpPr>
            <p:cNvPr id="50" name="テキスト ボックス 49">
              <a:extLst>
                <a:ext uri="{FF2B5EF4-FFF2-40B4-BE49-F238E27FC236}">
                  <a16:creationId xmlns:a16="http://schemas.microsoft.com/office/drawing/2014/main" id="{3DB9A13C-E19A-4DD5-A8DD-C1EC10CDFB55}"/>
                </a:ext>
              </a:extLst>
            </p:cNvPr>
            <p:cNvSpPr txBox="1"/>
            <p:nvPr/>
          </p:nvSpPr>
          <p:spPr>
            <a:xfrm>
              <a:off x="3099498" y="5219226"/>
              <a:ext cx="2607845" cy="286691"/>
            </a:xfrm>
            <a:prstGeom prst="rect">
              <a:avLst/>
            </a:prstGeom>
            <a:noFill/>
          </p:spPr>
          <p:txBody>
            <a:bodyPr wrap="none" rtlCol="0">
              <a:spAutoFit/>
            </a:bodyPr>
            <a:lstStyle/>
            <a:p>
              <a:r>
                <a:rPr kumimoji="1" lang="en-US" altLang="ja-JP" sz="1000" dirty="0"/>
                <a:t>[ Follow-up Information </a:t>
              </a:r>
              <a:r>
                <a:rPr kumimoji="1" lang="en-US" altLang="ja-JP" sz="700" dirty="0"/>
                <a:t>(security/</a:t>
              </a:r>
              <a:r>
                <a:rPr kumimoji="1" lang="en-US" altLang="ja-JP" sz="700" dirty="0" err="1"/>
                <a:t>ver</a:t>
              </a:r>
              <a:r>
                <a:rPr kumimoji="1" lang="en-US" altLang="ja-JP" sz="700" dirty="0"/>
                <a:t>-up)</a:t>
              </a:r>
              <a:r>
                <a:rPr kumimoji="1" lang="en-US" altLang="ja-JP" sz="1000" dirty="0"/>
                <a:t> ]</a:t>
              </a:r>
              <a:endParaRPr kumimoji="1" lang="ja-JP" altLang="en-US" sz="1000" dirty="0"/>
            </a:p>
          </p:txBody>
        </p:sp>
        <p:sp>
          <p:nvSpPr>
            <p:cNvPr id="51" name="テキスト ボックス 50">
              <a:extLst>
                <a:ext uri="{FF2B5EF4-FFF2-40B4-BE49-F238E27FC236}">
                  <a16:creationId xmlns:a16="http://schemas.microsoft.com/office/drawing/2014/main" id="{087C0909-0202-46CE-8C6A-8BC89E6CF29C}"/>
                </a:ext>
              </a:extLst>
            </p:cNvPr>
            <p:cNvSpPr txBox="1"/>
            <p:nvPr/>
          </p:nvSpPr>
          <p:spPr>
            <a:xfrm>
              <a:off x="3791898" y="3599441"/>
              <a:ext cx="2040435" cy="286691"/>
            </a:xfrm>
            <a:prstGeom prst="rect">
              <a:avLst/>
            </a:prstGeom>
            <a:noFill/>
          </p:spPr>
          <p:txBody>
            <a:bodyPr wrap="none" rtlCol="0">
              <a:spAutoFit/>
            </a:bodyPr>
            <a:lstStyle/>
            <a:p>
              <a:r>
                <a:rPr kumimoji="1" lang="en-US" altLang="ja-JP" sz="1000" dirty="0"/>
                <a:t>[ SW Delivery </a:t>
              </a:r>
              <a:r>
                <a:rPr kumimoji="1" lang="en-US" altLang="ja-JP" sz="700" dirty="0"/>
                <a:t>(w/ License Info.)</a:t>
              </a:r>
              <a:r>
                <a:rPr kumimoji="1" lang="en-US" altLang="ja-JP" sz="1000" dirty="0"/>
                <a:t> ]</a:t>
              </a:r>
              <a:endParaRPr kumimoji="1" lang="ja-JP" altLang="en-US" sz="1000" dirty="0"/>
            </a:p>
          </p:txBody>
        </p:sp>
        <p:sp>
          <p:nvSpPr>
            <p:cNvPr id="52" name="矢印: 上向き折線 51">
              <a:extLst>
                <a:ext uri="{FF2B5EF4-FFF2-40B4-BE49-F238E27FC236}">
                  <a16:creationId xmlns:a16="http://schemas.microsoft.com/office/drawing/2014/main" id="{AA09E240-99B5-4204-8318-BB7EEC87B116}"/>
                </a:ext>
              </a:extLst>
            </p:cNvPr>
            <p:cNvSpPr/>
            <p:nvPr/>
          </p:nvSpPr>
          <p:spPr>
            <a:xfrm flipV="1">
              <a:off x="7300113" y="4575054"/>
              <a:ext cx="353746" cy="349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3F1B542F-DF25-456F-92E3-E7440FAAF1A1}"/>
                </a:ext>
              </a:extLst>
            </p:cNvPr>
            <p:cNvSpPr txBox="1"/>
            <p:nvPr/>
          </p:nvSpPr>
          <p:spPr>
            <a:xfrm>
              <a:off x="6178924" y="5511186"/>
              <a:ext cx="1924714" cy="286691"/>
            </a:xfrm>
            <a:prstGeom prst="rect">
              <a:avLst/>
            </a:prstGeom>
            <a:noFill/>
          </p:spPr>
          <p:txBody>
            <a:bodyPr wrap="none" rtlCol="0">
              <a:spAutoFit/>
            </a:bodyPr>
            <a:lstStyle/>
            <a:p>
              <a:r>
                <a:rPr kumimoji="1" lang="en-US" altLang="ja-JP" sz="1000" dirty="0"/>
                <a:t>Summarizing License Info</a:t>
              </a:r>
              <a:endParaRPr kumimoji="1" lang="ja-JP" altLang="en-US" sz="1000" dirty="0"/>
            </a:p>
          </p:txBody>
        </p:sp>
        <p:cxnSp>
          <p:nvCxnSpPr>
            <p:cNvPr id="54" name="コネクタ: 曲線 53">
              <a:extLst>
                <a:ext uri="{FF2B5EF4-FFF2-40B4-BE49-F238E27FC236}">
                  <a16:creationId xmlns:a16="http://schemas.microsoft.com/office/drawing/2014/main" id="{1CC010E1-DD8F-4770-9841-012D6A2ED7C3}"/>
                </a:ext>
              </a:extLst>
            </p:cNvPr>
            <p:cNvCxnSpPr>
              <a:cxnSpLocks/>
              <a:stCxn id="34" idx="2"/>
            </p:cNvCxnSpPr>
            <p:nvPr/>
          </p:nvCxnSpPr>
          <p:spPr>
            <a:xfrm rot="16200000" flipH="1">
              <a:off x="5267455" y="2950444"/>
              <a:ext cx="270195" cy="115623"/>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矢印: U ターン 56">
              <a:extLst>
                <a:ext uri="{FF2B5EF4-FFF2-40B4-BE49-F238E27FC236}">
                  <a16:creationId xmlns:a16="http://schemas.microsoft.com/office/drawing/2014/main" id="{ABDEACE2-B8F4-4CA6-92FA-1DEECF76C094}"/>
                </a:ext>
              </a:extLst>
            </p:cNvPr>
            <p:cNvSpPr/>
            <p:nvPr/>
          </p:nvSpPr>
          <p:spPr>
            <a:xfrm flipH="1" flipV="1">
              <a:off x="4837552" y="5807443"/>
              <a:ext cx="2303765" cy="387103"/>
            </a:xfrm>
            <a:prstGeom prst="uturnArrow">
              <a:avLst>
                <a:gd name="adj1" fmla="val 21820"/>
                <a:gd name="adj2" fmla="val 25000"/>
                <a:gd name="adj3" fmla="val 25000"/>
                <a:gd name="adj4" fmla="val 43750"/>
                <a:gd name="adj5" fmla="val 52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235A69C2-4400-4C95-9A47-EC6D23B3B8ED}"/>
                </a:ext>
              </a:extLst>
            </p:cNvPr>
            <p:cNvSpPr txBox="1"/>
            <p:nvPr/>
          </p:nvSpPr>
          <p:spPr>
            <a:xfrm>
              <a:off x="1028560" y="2023130"/>
              <a:ext cx="1472862" cy="286691"/>
            </a:xfrm>
            <a:prstGeom prst="rect">
              <a:avLst/>
            </a:prstGeom>
            <a:solidFill>
              <a:schemeClr val="bg1"/>
            </a:solidFill>
          </p:spPr>
          <p:txBody>
            <a:bodyPr wrap="square" rtlCol="0">
              <a:spAutoFit/>
            </a:bodyPr>
            <a:lstStyle/>
            <a:p>
              <a:r>
                <a:rPr kumimoji="1" lang="en-US" altLang="ja-JP" sz="1000" dirty="0"/>
                <a:t>SPDX Community</a:t>
              </a:r>
              <a:endParaRPr kumimoji="1" lang="ja-JP" altLang="en-US" sz="1000" dirty="0"/>
            </a:p>
          </p:txBody>
        </p:sp>
      </p:grpSp>
      <p:sp>
        <p:nvSpPr>
          <p:cNvPr id="60" name="吹き出し: 四角形 59">
            <a:extLst>
              <a:ext uri="{FF2B5EF4-FFF2-40B4-BE49-F238E27FC236}">
                <a16:creationId xmlns:a16="http://schemas.microsoft.com/office/drawing/2014/main" id="{D1B1A220-4719-4FDA-B4EC-2B728177C51A}"/>
              </a:ext>
            </a:extLst>
          </p:cNvPr>
          <p:cNvSpPr/>
          <p:nvPr/>
        </p:nvSpPr>
        <p:spPr>
          <a:xfrm>
            <a:off x="449724" y="4739412"/>
            <a:ext cx="3325050" cy="2022187"/>
          </a:xfrm>
          <a:prstGeom prst="wedgeRectCallout">
            <a:avLst>
              <a:gd name="adj1" fmla="val 71105"/>
              <a:gd name="adj2" fmla="val -102264"/>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SPDX</a:t>
            </a:r>
            <a:r>
              <a:rPr kumimoji="1" lang="ja-JP" altLang="en-US" b="1" dirty="0">
                <a:solidFill>
                  <a:schemeClr val="tx1"/>
                </a:solidFill>
              </a:rPr>
              <a:t> </a:t>
            </a:r>
            <a:r>
              <a:rPr kumimoji="1" lang="en-US" altLang="ja-JP" b="1" dirty="0">
                <a:solidFill>
                  <a:schemeClr val="tx1"/>
                </a:solidFill>
              </a:rPr>
              <a:t>Lite</a:t>
            </a:r>
            <a:r>
              <a:rPr kumimoji="1" lang="ja-JP" altLang="en-US" b="1" dirty="0">
                <a:solidFill>
                  <a:schemeClr val="tx1"/>
                </a:solidFill>
              </a:rPr>
              <a:t>定義：</a:t>
            </a:r>
            <a:endParaRPr kumimoji="1" lang="en-US" altLang="ja-JP" b="1" dirty="0">
              <a:solidFill>
                <a:schemeClr val="tx1"/>
              </a:solidFill>
            </a:endParaRPr>
          </a:p>
          <a:p>
            <a:r>
              <a:rPr kumimoji="1" lang="ja-JP" altLang="en-US" dirty="0">
                <a:solidFill>
                  <a:schemeClr val="tx1"/>
                </a:solidFill>
              </a:rPr>
              <a:t>商用開発において必要最低限・必須のライセンス情報を定義</a:t>
            </a:r>
            <a:endParaRPr kumimoji="1"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SPDX Community</a:t>
            </a:r>
            <a:r>
              <a:rPr kumimoji="1" lang="ja-JP" altLang="en-US" dirty="0">
                <a:solidFill>
                  <a:schemeClr val="tx1"/>
                </a:solidFill>
              </a:rPr>
              <a:t>に提示</a:t>
            </a:r>
            <a:endParaRPr kumimoji="1" lang="en-US" altLang="ja-JP" dirty="0">
              <a:solidFill>
                <a:schemeClr val="tx1"/>
              </a:solidFill>
            </a:endParaRPr>
          </a:p>
          <a:p>
            <a:r>
              <a:rPr kumimoji="1" lang="ja-JP" altLang="en-US" dirty="0">
                <a:solidFill>
                  <a:srgbClr val="C00000"/>
                </a:solidFill>
              </a:rPr>
              <a:t>→ 次版</a:t>
            </a:r>
            <a:r>
              <a:rPr kumimoji="1" lang="en-US" altLang="ja-JP" dirty="0">
                <a:solidFill>
                  <a:srgbClr val="C00000"/>
                </a:solidFill>
              </a:rPr>
              <a:t>SPDX</a:t>
            </a:r>
            <a:r>
              <a:rPr kumimoji="1" lang="ja-JP" altLang="en-US" dirty="0">
                <a:solidFill>
                  <a:srgbClr val="C00000"/>
                </a:solidFill>
              </a:rPr>
              <a:t>定義</a:t>
            </a:r>
            <a:r>
              <a:rPr kumimoji="1" lang="en-US" altLang="ja-JP" dirty="0">
                <a:solidFill>
                  <a:srgbClr val="C00000"/>
                </a:solidFill>
              </a:rPr>
              <a:t>(v2.2)</a:t>
            </a:r>
            <a:r>
              <a:rPr kumimoji="1" lang="ja-JP" altLang="en-US" dirty="0">
                <a:solidFill>
                  <a:srgbClr val="C00000"/>
                </a:solidFill>
              </a:rPr>
              <a:t>での正式採用に向け</a:t>
            </a:r>
            <a:r>
              <a:rPr kumimoji="1" lang="en-US" altLang="ja-JP" dirty="0">
                <a:solidFill>
                  <a:srgbClr val="C00000"/>
                </a:solidFill>
              </a:rPr>
              <a:t>pull request</a:t>
            </a:r>
            <a:r>
              <a:rPr kumimoji="1" lang="ja-JP" altLang="en-US" dirty="0">
                <a:solidFill>
                  <a:srgbClr val="C00000"/>
                </a:solidFill>
              </a:rPr>
              <a:t>を発行</a:t>
            </a:r>
            <a:endParaRPr kumimoji="1" lang="en-US" altLang="ja-JP" dirty="0">
              <a:solidFill>
                <a:srgbClr val="C00000"/>
              </a:solidFill>
            </a:endParaRPr>
          </a:p>
          <a:p>
            <a:r>
              <a:rPr kumimoji="1" lang="ja-JP" altLang="en-US" dirty="0">
                <a:solidFill>
                  <a:srgbClr val="C00000"/>
                </a:solidFill>
              </a:rPr>
              <a:t>→ </a:t>
            </a:r>
            <a:r>
              <a:rPr kumimoji="1" lang="en-US" altLang="ja-JP" dirty="0">
                <a:solidFill>
                  <a:srgbClr val="C00000"/>
                </a:solidFill>
              </a:rPr>
              <a:t>AGL</a:t>
            </a:r>
            <a:r>
              <a:rPr kumimoji="1" lang="ja-JP" altLang="en-US" dirty="0">
                <a:solidFill>
                  <a:srgbClr val="C00000"/>
                </a:solidFill>
              </a:rPr>
              <a:t>での実用開始、対外アナウンスを依頼する策を検討中</a:t>
            </a:r>
            <a:endParaRPr kumimoji="1" lang="en-US" altLang="ja-JP" dirty="0">
              <a:solidFill>
                <a:srgbClr val="C00000"/>
              </a:solidFill>
            </a:endParaRPr>
          </a:p>
        </p:txBody>
      </p:sp>
      <p:sp>
        <p:nvSpPr>
          <p:cNvPr id="63" name="吹き出し: 四角形 62">
            <a:extLst>
              <a:ext uri="{FF2B5EF4-FFF2-40B4-BE49-F238E27FC236}">
                <a16:creationId xmlns:a16="http://schemas.microsoft.com/office/drawing/2014/main" id="{66027873-3A29-4F87-BEBD-0815183B8598}"/>
              </a:ext>
            </a:extLst>
          </p:cNvPr>
          <p:cNvSpPr/>
          <p:nvPr/>
        </p:nvSpPr>
        <p:spPr>
          <a:xfrm>
            <a:off x="7458783" y="2679430"/>
            <a:ext cx="1961602" cy="990599"/>
          </a:xfrm>
          <a:prstGeom prst="wedgeRectCallout">
            <a:avLst>
              <a:gd name="adj1" fmla="val -57513"/>
              <a:gd name="adj2" fmla="val -21232"/>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tx1"/>
                </a:solidFill>
              </a:rPr>
              <a:t>Operations</a:t>
            </a:r>
            <a:r>
              <a:rPr kumimoji="1" lang="ja-JP" altLang="en-US" sz="1200" b="1" dirty="0">
                <a:solidFill>
                  <a:schemeClr val="tx1"/>
                </a:solidFill>
              </a:rPr>
              <a:t> </a:t>
            </a:r>
            <a:r>
              <a:rPr kumimoji="1" lang="en-US" altLang="ja-JP" sz="1200" b="1" dirty="0">
                <a:solidFill>
                  <a:schemeClr val="tx1"/>
                </a:solidFill>
              </a:rPr>
              <a:t>Guide</a:t>
            </a:r>
            <a:r>
              <a:rPr kumimoji="1" lang="ja-JP" altLang="en-US" sz="1200" b="1" dirty="0">
                <a:solidFill>
                  <a:schemeClr val="tx1"/>
                </a:solidFill>
              </a:rPr>
              <a:t>：</a:t>
            </a:r>
            <a:endParaRPr kumimoji="1" lang="en-US" altLang="ja-JP" sz="1200" b="1" dirty="0">
              <a:solidFill>
                <a:schemeClr val="tx1"/>
              </a:solidFill>
            </a:endParaRPr>
          </a:p>
          <a:p>
            <a:r>
              <a:rPr kumimoji="1" lang="ja-JP" altLang="en-US" sz="1200" dirty="0">
                <a:solidFill>
                  <a:schemeClr val="tx1"/>
                </a:solidFill>
              </a:rPr>
              <a:t>商用開発における企業間ライセンス処理を概説</a:t>
            </a:r>
            <a:endParaRPr kumimoji="1" lang="en-US" altLang="ja-JP" sz="1200" dirty="0">
              <a:solidFill>
                <a:schemeClr val="tx1"/>
              </a:solidFill>
            </a:endParaRPr>
          </a:p>
          <a:p>
            <a:endParaRPr kumimoji="1" lang="en-US" altLang="ja-JP" sz="1200" dirty="0">
              <a:solidFill>
                <a:schemeClr val="tx1"/>
              </a:solidFill>
            </a:endParaRPr>
          </a:p>
          <a:p>
            <a:r>
              <a:rPr kumimoji="1" lang="ja-JP" altLang="en-US" sz="1200" dirty="0">
                <a:solidFill>
                  <a:schemeClr val="tx1"/>
                </a:solidFill>
              </a:rPr>
              <a:t>目次案を作成、議論開始</a:t>
            </a:r>
          </a:p>
        </p:txBody>
      </p:sp>
      <p:sp>
        <p:nvSpPr>
          <p:cNvPr id="59" name="吹き出し: 四角形 58">
            <a:extLst>
              <a:ext uri="{FF2B5EF4-FFF2-40B4-BE49-F238E27FC236}">
                <a16:creationId xmlns:a16="http://schemas.microsoft.com/office/drawing/2014/main" id="{19A7AF7F-F41A-4310-9D33-A73DDBE923B8}"/>
              </a:ext>
            </a:extLst>
          </p:cNvPr>
          <p:cNvSpPr/>
          <p:nvPr/>
        </p:nvSpPr>
        <p:spPr>
          <a:xfrm>
            <a:off x="440396" y="2541044"/>
            <a:ext cx="2665162" cy="2022187"/>
          </a:xfrm>
          <a:prstGeom prst="wedgeRectCallout">
            <a:avLst>
              <a:gd name="adj1" fmla="val 58560"/>
              <a:gd name="adj2" fmla="val 591"/>
            </a:avLst>
          </a:prstGeom>
          <a:solidFill>
            <a:schemeClr val="bg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chemeClr val="tx1"/>
                </a:solidFill>
              </a:rPr>
              <a:t>Guideline</a:t>
            </a:r>
            <a:r>
              <a:rPr kumimoji="1" lang="ja-JP" altLang="en-US" b="1" dirty="0">
                <a:solidFill>
                  <a:schemeClr val="tx1"/>
                </a:solidFill>
              </a:rPr>
              <a:t>作成：</a:t>
            </a:r>
            <a:endParaRPr kumimoji="1" lang="en-US" altLang="ja-JP" b="1" dirty="0">
              <a:solidFill>
                <a:schemeClr val="tx1"/>
              </a:solidFill>
            </a:endParaRPr>
          </a:p>
          <a:p>
            <a:r>
              <a:rPr kumimoji="1" lang="en-US" altLang="ja-JP" dirty="0">
                <a:solidFill>
                  <a:schemeClr val="tx1"/>
                </a:solidFill>
              </a:rPr>
              <a:t>Supplier</a:t>
            </a:r>
            <a:r>
              <a:rPr kumimoji="1" lang="ja-JP" altLang="en-US" dirty="0">
                <a:solidFill>
                  <a:schemeClr val="tx1"/>
                </a:solidFill>
              </a:rPr>
              <a:t>が</a:t>
            </a:r>
            <a:r>
              <a:rPr kumimoji="1" lang="en-US" altLang="ja-JP" dirty="0">
                <a:solidFill>
                  <a:schemeClr val="tx1"/>
                </a:solidFill>
              </a:rPr>
              <a:t>SPDX/SPDX Lite</a:t>
            </a:r>
            <a:r>
              <a:rPr kumimoji="1" lang="ja-JP" altLang="en-US" dirty="0">
                <a:solidFill>
                  <a:schemeClr val="tx1"/>
                </a:solidFill>
              </a:rPr>
              <a:t>を用いてライセンス情報を提供する手順をガイド</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初版レビュー中</a:t>
            </a:r>
            <a:endParaRPr kumimoji="1" lang="en-US" altLang="ja-JP" dirty="0">
              <a:solidFill>
                <a:schemeClr val="tx1"/>
              </a:solidFill>
            </a:endParaRPr>
          </a:p>
          <a:p>
            <a:r>
              <a:rPr kumimoji="1" lang="ja-JP" altLang="en-US" dirty="0">
                <a:solidFill>
                  <a:srgbClr val="C00000"/>
                </a:solidFill>
              </a:rPr>
              <a:t>→ </a:t>
            </a:r>
            <a:r>
              <a:rPr kumimoji="1" lang="en-US" altLang="ja-JP" dirty="0">
                <a:solidFill>
                  <a:srgbClr val="C00000"/>
                </a:solidFill>
              </a:rPr>
              <a:t>SPDX</a:t>
            </a:r>
            <a:r>
              <a:rPr kumimoji="1" lang="ja-JP" altLang="en-US" dirty="0">
                <a:solidFill>
                  <a:srgbClr val="C00000"/>
                </a:solidFill>
              </a:rPr>
              <a:t>定義との記載内容整合、寄せて頂いた事例を集め、リファレンスとして参照させる</a:t>
            </a:r>
            <a:endParaRPr kumimoji="1" lang="ja-JP" altLang="en-US" dirty="0">
              <a:solidFill>
                <a:schemeClr val="tx1"/>
              </a:solidFill>
            </a:endParaRPr>
          </a:p>
        </p:txBody>
      </p:sp>
    </p:spTree>
    <p:extLst>
      <p:ext uri="{BB962C8B-B14F-4D97-AF65-F5344CB8AC3E}">
        <p14:creationId xmlns:p14="http://schemas.microsoft.com/office/powerpoint/2010/main" val="227447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a:latin typeface="+mj-ea"/>
                <a:ea typeface="+mj-ea"/>
              </a:rPr>
              <a:t>写真撮影および広報目的での使用の許可ご確認</a:t>
            </a:r>
            <a:endParaRPr kumimoji="1" lang="ja-JP" altLang="en-US" sz="2400" dirty="0">
              <a:latin typeface="+mj-ea"/>
              <a:ea typeface="+mj-ea"/>
            </a:endParaRPr>
          </a:p>
        </p:txBody>
      </p:sp>
      <p:sp>
        <p:nvSpPr>
          <p:cNvPr id="3" name="テキスト プレースホルダー 2"/>
          <p:cNvSpPr>
            <a:spLocks noGrp="1"/>
          </p:cNvSpPr>
          <p:nvPr>
            <p:ph type="body" idx="1"/>
          </p:nvPr>
        </p:nvSpPr>
        <p:spPr/>
        <p:txBody>
          <a:bodyPr/>
          <a:lstStyle/>
          <a:p>
            <a:pPr marL="271463" indent="-141288">
              <a:spcAft>
                <a:spcPts val="1200"/>
              </a:spcAft>
              <a:buFont typeface="Arial" pitchFamily="34" charset="0"/>
              <a:buChar char="•"/>
            </a:pPr>
            <a:r>
              <a:rPr kumimoji="1" lang="en-US" altLang="ja-JP" sz="2000" dirty="0" err="1">
                <a:latin typeface="+mn-ea"/>
                <a:ea typeface="+mn-ea"/>
              </a:rPr>
              <a:t>OpenChain</a:t>
            </a:r>
            <a:r>
              <a:rPr kumimoji="1" lang="en-US" altLang="ja-JP" sz="2000" dirty="0">
                <a:latin typeface="+mn-ea"/>
                <a:ea typeface="+mn-ea"/>
              </a:rPr>
              <a:t> </a:t>
            </a:r>
            <a:r>
              <a:rPr kumimoji="1" lang="en-US" altLang="ja-JP" sz="2000" dirty="0" err="1">
                <a:latin typeface="+mn-ea"/>
                <a:ea typeface="+mn-ea"/>
              </a:rPr>
              <a:t>JapanWG</a:t>
            </a:r>
            <a:r>
              <a:rPr kumimoji="1" lang="ja-JP" altLang="en-US" sz="2000" dirty="0" err="1">
                <a:latin typeface="+mn-ea"/>
                <a:ea typeface="+mn-ea"/>
              </a:rPr>
              <a:t>での</a:t>
            </a:r>
            <a:r>
              <a:rPr kumimoji="1" lang="ja-JP" altLang="en-US" sz="2000" dirty="0">
                <a:latin typeface="+mn-ea"/>
                <a:ea typeface="+mn-ea"/>
              </a:rPr>
              <a:t>活動の状況を公開することで、</a:t>
            </a:r>
            <a:endParaRPr kumimoji="1" lang="en-US" altLang="ja-JP" sz="2000" dirty="0">
              <a:latin typeface="+mn-ea"/>
              <a:ea typeface="+mn-ea"/>
            </a:endParaRPr>
          </a:p>
          <a:p>
            <a:pPr marL="747395" lvl="1" indent="-342900">
              <a:spcAft>
                <a:spcPts val="1200"/>
              </a:spcAft>
              <a:buFont typeface="Wingdings" panose="05000000000000000000" pitchFamily="2" charset="2"/>
              <a:buChar char="ü"/>
            </a:pPr>
            <a:r>
              <a:rPr kumimoji="1" lang="en-US" altLang="ja-JP" dirty="0" err="1">
                <a:latin typeface="+mn-ea"/>
                <a:ea typeface="+mn-ea"/>
              </a:rPr>
              <a:t>OpenChain</a:t>
            </a:r>
            <a:r>
              <a:rPr kumimoji="1" lang="ja-JP" altLang="en-US" dirty="0">
                <a:latin typeface="+mn-ea"/>
                <a:ea typeface="+mn-ea"/>
              </a:rPr>
              <a:t>本体への刺激になり、日本のプレゼンスが向上する。</a:t>
            </a:r>
            <a:endParaRPr kumimoji="1" lang="en-US" altLang="ja-JP" dirty="0">
              <a:latin typeface="+mn-ea"/>
              <a:ea typeface="+mn-ea"/>
            </a:endParaRPr>
          </a:p>
          <a:p>
            <a:pPr marL="747395" lvl="1" indent="-342900">
              <a:spcAft>
                <a:spcPts val="1200"/>
              </a:spcAft>
              <a:buFont typeface="Wingdings" panose="05000000000000000000" pitchFamily="2" charset="2"/>
              <a:buChar char="ü"/>
            </a:pPr>
            <a:r>
              <a:rPr kumimoji="1" lang="ja-JP" altLang="en-US" dirty="0">
                <a:latin typeface="+mn-ea"/>
                <a:ea typeface="+mn-ea"/>
              </a:rPr>
              <a:t>他国の</a:t>
            </a:r>
            <a:r>
              <a:rPr kumimoji="1" lang="en-US" altLang="ja-JP" dirty="0" err="1">
                <a:latin typeface="+mn-ea"/>
                <a:ea typeface="+mn-ea"/>
              </a:rPr>
              <a:t>OpenChain</a:t>
            </a:r>
            <a:r>
              <a:rPr kumimoji="1" lang="ja-JP" altLang="en-US" dirty="0">
                <a:latin typeface="+mn-ea"/>
                <a:ea typeface="+mn-ea"/>
              </a:rPr>
              <a:t>活動の刺激になり、</a:t>
            </a:r>
            <a:r>
              <a:rPr kumimoji="1" lang="en-US" altLang="ja-JP" dirty="0" err="1">
                <a:latin typeface="+mn-ea"/>
                <a:ea typeface="+mn-ea"/>
              </a:rPr>
              <a:t>OpenChain</a:t>
            </a:r>
            <a:r>
              <a:rPr kumimoji="1" lang="ja-JP" altLang="en-US" dirty="0">
                <a:latin typeface="+mn-ea"/>
                <a:ea typeface="+mn-ea"/>
              </a:rPr>
              <a:t>全体が盛り上がる。</a:t>
            </a:r>
            <a:endParaRPr kumimoji="1" lang="en-US" altLang="ja-JP" dirty="0">
              <a:latin typeface="+mn-ea"/>
              <a:ea typeface="+mn-ea"/>
            </a:endParaRPr>
          </a:p>
          <a:p>
            <a:pPr marL="130175" indent="0">
              <a:spcAft>
                <a:spcPts val="1200"/>
              </a:spcAft>
              <a:buNone/>
            </a:pPr>
            <a:r>
              <a:rPr kumimoji="1" lang="ja-JP" altLang="en-US" sz="2000" dirty="0">
                <a:latin typeface="+mn-ea"/>
                <a:ea typeface="+mn-ea"/>
              </a:rPr>
              <a:t>といった効果が期待できます。</a:t>
            </a:r>
            <a:endParaRPr kumimoji="1" lang="en-US" altLang="ja-JP" sz="2000" dirty="0">
              <a:latin typeface="+mn-ea"/>
              <a:ea typeface="+mn-ea"/>
            </a:endParaRPr>
          </a:p>
          <a:p>
            <a:pPr marL="271463" indent="-141288">
              <a:spcAft>
                <a:spcPts val="1200"/>
              </a:spcAft>
              <a:buFont typeface="Arial" pitchFamily="34" charset="0"/>
              <a:buChar char="•"/>
            </a:pPr>
            <a:r>
              <a:rPr kumimoji="1" lang="ja-JP" altLang="en-US" sz="2000" dirty="0">
                <a:latin typeface="+mn-ea"/>
                <a:ea typeface="+mn-ea"/>
              </a:rPr>
              <a:t>また、参加者の皆様の社内に展開することで、自社内の活動を進めやすくなるといった効果が期待できます。</a:t>
            </a:r>
            <a:endParaRPr kumimoji="1" lang="en-US" altLang="ja-JP" sz="2000" dirty="0">
              <a:latin typeface="+mn-ea"/>
              <a:ea typeface="+mn-ea"/>
            </a:endParaRPr>
          </a:p>
          <a:p>
            <a:pPr marL="271463" indent="-141288"/>
            <a:r>
              <a:rPr kumimoji="1" lang="ja-JP" altLang="en-US" sz="2000" dirty="0">
                <a:latin typeface="+mn-ea"/>
                <a:ea typeface="+mn-ea"/>
              </a:rPr>
              <a:t>上記の効果を得るために、本会合の様子の写真撮影</a:t>
            </a:r>
            <a:r>
              <a:rPr kumimoji="1" lang="en-US" altLang="ja-JP" sz="2000" dirty="0">
                <a:latin typeface="+mn-ea"/>
                <a:ea typeface="+mn-ea"/>
              </a:rPr>
              <a:t>,</a:t>
            </a:r>
            <a:r>
              <a:rPr kumimoji="1" lang="ja-JP" altLang="en-US" sz="2000" dirty="0">
                <a:latin typeface="+mn-ea"/>
                <a:ea typeface="+mn-ea"/>
              </a:rPr>
              <a:t>　公開することに対して許可を頂きたく存じます。</a:t>
            </a:r>
            <a:endParaRPr kumimoji="1" lang="en-US" altLang="ja-JP" sz="2000" dirty="0">
              <a:latin typeface="+mn-ea"/>
              <a:ea typeface="+mn-ea"/>
            </a:endParaRPr>
          </a:p>
          <a:p>
            <a:pPr marL="271463" indent="-141288"/>
            <a:endParaRPr kumimoji="1" lang="en-US" altLang="ja-JP" sz="1800" dirty="0">
              <a:latin typeface="+mn-ea"/>
              <a:ea typeface="+mn-ea"/>
            </a:endParaRPr>
          </a:p>
          <a:p>
            <a:pPr marL="271463" indent="-141288"/>
            <a:r>
              <a:rPr kumimoji="1" lang="ja-JP" altLang="en-US" sz="2000" dirty="0">
                <a:latin typeface="+mn-ea"/>
                <a:ea typeface="+mn-ea"/>
              </a:rPr>
              <a:t>写真撮影の禁止、および、公開の禁止を希望される場合は、お知らせください。</a:t>
            </a:r>
            <a:br>
              <a:rPr kumimoji="1" lang="en-US" altLang="ja-JP" sz="2000" dirty="0">
                <a:latin typeface="+mn-ea"/>
                <a:ea typeface="+mn-ea"/>
              </a:rPr>
            </a:br>
            <a:r>
              <a:rPr kumimoji="1" lang="ja-JP" altLang="en-US" sz="2000" dirty="0">
                <a:latin typeface="+mn-ea"/>
                <a:ea typeface="+mn-ea"/>
              </a:rPr>
              <a:t>写り込みが無いようにします。</a:t>
            </a:r>
            <a:endParaRPr kumimoji="1" lang="en-US" altLang="ja-JP" sz="2000" dirty="0">
              <a:latin typeface="+mn-ea"/>
              <a:ea typeface="+mn-ea"/>
            </a:endParaRPr>
          </a:p>
        </p:txBody>
      </p:sp>
    </p:spTree>
    <p:extLst>
      <p:ext uri="{BB962C8B-B14F-4D97-AF65-F5344CB8AC3E}">
        <p14:creationId xmlns:p14="http://schemas.microsoft.com/office/powerpoint/2010/main" val="113653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Tooling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rPr>
              <a:t>SWG</a:t>
            </a:r>
            <a:endParaRPr kumimoji="1" lang="ja-JP" altLang="en-US" sz="2585"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9A091B9E-9B88-4373-A3FD-07E75549F7F8}"/>
              </a:ext>
            </a:extLst>
          </p:cNvPr>
          <p:cNvSpPr>
            <a:spLocks noGrp="1"/>
          </p:cNvSpPr>
          <p:nvPr>
            <p:ph type="body" idx="1"/>
          </p:nvPr>
        </p:nvSpPr>
        <p:spPr>
          <a:xfrm>
            <a:off x="742323" y="1283500"/>
            <a:ext cx="4216774" cy="5312372"/>
          </a:xfrm>
        </p:spPr>
        <p:txBody>
          <a:bodyPr>
            <a:normAutofit/>
          </a:body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活動の主軸：</a:t>
            </a:r>
            <a:b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参加メンバ間でツールに関して議論</a:t>
            </a:r>
          </a:p>
          <a:p>
            <a:pPr marL="316531" indent="-316531">
              <a:lnSpc>
                <a:spcPts val="1800"/>
              </a:lnSpc>
              <a:spcBef>
                <a:spcPts val="1108"/>
              </a:spcBef>
              <a:buFont typeface="Wingdings" panose="05000000000000000000" pitchFamily="2" charset="2"/>
              <a:buChar char="l"/>
            </a:pP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成果目標</a:t>
            </a:r>
            <a:endParaRPr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ツールに関する入手可能な情報をまとめる</a:t>
            </a:r>
          </a:p>
          <a:p>
            <a:pPr marL="822980" lvl="2" indent="-316531">
              <a:lnSpc>
                <a:spcPts val="1800"/>
              </a:lnSpc>
              <a:spcBef>
                <a:spcPts val="1108"/>
              </a:spcBef>
              <a:buFont typeface="Wingdings" panose="05000000000000000000" pitchFamily="2" charset="2"/>
              <a:buChar char="l"/>
            </a:pPr>
            <a:r>
              <a:rPr lang="ja-JP" altLang="en-US" sz="1616" dirty="0">
                <a:latin typeface="メイリオ" panose="020B0604030504040204" pitchFamily="50" charset="-128"/>
                <a:ea typeface="メイリオ" panose="020B0604030504040204" pitchFamily="50" charset="-128"/>
                <a:cs typeface="メイリオ" panose="020B0604030504040204" pitchFamily="50" charset="-128"/>
              </a:rPr>
              <a:t>ツール紹介や関連セミナー開催</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情報の流通過程とツールのマッピングを行い不足を洗い出す</a:t>
            </a:r>
            <a:endParaRPr lang="en-US" altLang="ja-JP" sz="1616" dirty="0">
              <a:latin typeface="メイリオ" panose="020B0604030504040204" pitchFamily="50" charset="-128"/>
              <a:ea typeface="メイリオ" panose="020B0604030504040204" pitchFamily="50" charset="-128"/>
              <a:cs typeface="メイリオ" panose="020B0604030504040204" pitchFamily="50" charset="-128"/>
            </a:endParaRP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関連するコミュニティへの提案</a:t>
            </a:r>
          </a:p>
          <a:p>
            <a:pPr marL="569755" lvl="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ツールが管理する「データ」の流通手段</a:t>
            </a:r>
          </a:p>
          <a:p>
            <a:pPr marL="569755" lvl="1" indent="-316531">
              <a:lnSpc>
                <a:spcPts val="1800"/>
              </a:lnSpc>
              <a:spcBef>
                <a:spcPts val="1108"/>
              </a:spcBef>
              <a:buFont typeface="Wingdings" panose="05000000000000000000" pitchFamily="2" charset="2"/>
              <a:buChar char="l"/>
            </a:pP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SPDX</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ツールや</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OSS</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開発コミュニティとの連携方法</a:t>
            </a:r>
          </a:p>
          <a:p>
            <a:pPr marL="569755" lvl="1" indent="-316531">
              <a:lnSpc>
                <a:spcPts val="1800"/>
              </a:lnSpc>
              <a:spcBef>
                <a:spcPts val="1108"/>
              </a:spcBef>
              <a:buFont typeface="Wingdings" panose="05000000000000000000" pitchFamily="2" charset="2"/>
              <a:buChar char="l"/>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a:p>
            <a:pPr marL="253224" lvl="1" indent="0">
              <a:lnSpc>
                <a:spcPts val="1800"/>
              </a:lnSpc>
              <a:spcBef>
                <a:spcPts val="1108"/>
              </a:spcBef>
              <a:buNone/>
            </a:pP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054975" y="1289597"/>
            <a:ext cx="4216774" cy="5312372"/>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316531" indent="-316531">
              <a:lnSpc>
                <a:spcPts val="1800"/>
              </a:lnSpc>
              <a:spcBef>
                <a:spcPts val="1108"/>
              </a:spcBef>
              <a:buFont typeface="Wingdings" panose="05000000000000000000" pitchFamily="2" charset="2"/>
              <a:buChar char="l"/>
            </a:pP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今までの活動</a:t>
            </a:r>
          </a:p>
        </p:txBody>
      </p:sp>
      <p:sp>
        <p:nvSpPr>
          <p:cNvPr id="68" name="テキスト プレースホルダー 4">
            <a:extLst>
              <a:ext uri="{FF2B5EF4-FFF2-40B4-BE49-F238E27FC236}">
                <a16:creationId xmlns:a16="http://schemas.microsoft.com/office/drawing/2014/main" id="{9A091B9E-9B88-4373-A3FD-07E75549F7F8}"/>
              </a:ext>
            </a:extLst>
          </p:cNvPr>
          <p:cNvSpPr txBox="1">
            <a:spLocks/>
          </p:cNvSpPr>
          <p:nvPr/>
        </p:nvSpPr>
        <p:spPr>
          <a:xfrm>
            <a:off x="516658" y="6077710"/>
            <a:ext cx="4216774" cy="493777"/>
          </a:xfrm>
          <a:prstGeom prst="rect">
            <a:avLst/>
          </a:prstGeom>
          <a:noFill/>
          <a:ln>
            <a:noFill/>
          </a:ln>
        </p:spPr>
        <p:txBody>
          <a:bodyPr lIns="91425" tIns="91425" rIns="91425" bIns="91425" anchor="t" anchorCtr="0">
            <a:normAutofit fontScale="92500"/>
          </a:bodyPr>
          <a:lstStyle>
            <a:defPPr marR="0" lvl="0" algn="l" rtl="0">
              <a:lnSpc>
                <a:spcPct val="100000"/>
              </a:lnSpc>
              <a:spcBef>
                <a:spcPts val="0"/>
              </a:spcBef>
              <a:spcAft>
                <a:spcPts val="0"/>
              </a:spcAft>
            </a:defPPr>
            <a:lvl1pPr marL="168817" marR="0" lvl="0" indent="-49237" algn="l" rtl="0">
              <a:lnSpc>
                <a:spcPct val="100000"/>
              </a:lnSpc>
              <a:spcBef>
                <a:spcPts val="443"/>
              </a:spcBef>
              <a:spcAft>
                <a:spcPts val="0"/>
              </a:spcAft>
              <a:buClr>
                <a:schemeClr val="accent1"/>
              </a:buClr>
              <a:buSzPct val="85000"/>
              <a:buFont typeface="Arial"/>
              <a:buChar char="•"/>
              <a:defRPr sz="2215" b="0" i="0" u="none" strike="noStrike" cap="none">
                <a:solidFill>
                  <a:schemeClr val="dk1"/>
                </a:solidFill>
                <a:latin typeface="Roboto"/>
                <a:ea typeface="Roboto"/>
                <a:cs typeface="Roboto"/>
                <a:sym typeface="Roboto"/>
              </a:defRPr>
            </a:lvl1pPr>
            <a:lvl2pPr marL="422041" marR="0" lvl="1" indent="-76202" algn="l" rtl="0">
              <a:lnSpc>
                <a:spcPct val="100000"/>
              </a:lnSpc>
              <a:spcBef>
                <a:spcPts val="369"/>
              </a:spcBef>
              <a:spcAft>
                <a:spcPts val="0"/>
              </a:spcAft>
              <a:buClr>
                <a:schemeClr val="accent1"/>
              </a:buClr>
              <a:buSzPct val="85000"/>
              <a:buFont typeface="Arial"/>
              <a:buChar char="•"/>
              <a:defRPr sz="1846" b="0" i="0" u="none" strike="noStrike" cap="none">
                <a:solidFill>
                  <a:schemeClr val="dk1"/>
                </a:solidFill>
                <a:latin typeface="Roboto"/>
                <a:ea typeface="Roboto"/>
                <a:cs typeface="Roboto"/>
                <a:sym typeface="Roboto"/>
              </a:defRPr>
            </a:lvl2pPr>
            <a:lvl3pPr marL="675266" marR="0" lvl="2" indent="-76202" algn="l" rtl="0">
              <a:lnSpc>
                <a:spcPct val="100000"/>
              </a:lnSpc>
              <a:spcBef>
                <a:spcPts val="332"/>
              </a:spcBef>
              <a:spcAft>
                <a:spcPts val="0"/>
              </a:spcAft>
              <a:buClr>
                <a:schemeClr val="accent1"/>
              </a:buClr>
              <a:buSzPct val="90000"/>
              <a:buFont typeface="Arial"/>
              <a:buChar char="•"/>
              <a:defRPr sz="1662" b="0" i="0" u="none" strike="noStrike" cap="none">
                <a:solidFill>
                  <a:schemeClr val="dk1"/>
                </a:solidFill>
                <a:latin typeface="Roboto"/>
                <a:ea typeface="Roboto"/>
                <a:cs typeface="Roboto"/>
                <a:sym typeface="Roboto"/>
              </a:defRPr>
            </a:lvl3pPr>
            <a:lvl4pPr marL="928490" marR="0" lvl="3" indent="-84407" algn="l" rtl="0">
              <a:lnSpc>
                <a:spcPct val="100000"/>
              </a:lnSpc>
              <a:spcBef>
                <a:spcPts val="295"/>
              </a:spcBef>
              <a:spcAft>
                <a:spcPts val="0"/>
              </a:spcAft>
              <a:buClr>
                <a:schemeClr val="accent1"/>
              </a:buClr>
              <a:buSzPct val="100000"/>
              <a:buFont typeface="Arial"/>
              <a:buChar char="•"/>
              <a:defRPr sz="1477" b="0" i="0" u="none" strike="noStrike" cap="none">
                <a:solidFill>
                  <a:schemeClr val="dk1"/>
                </a:solidFill>
                <a:latin typeface="Roboto"/>
                <a:ea typeface="Roboto"/>
                <a:cs typeface="Roboto"/>
                <a:sym typeface="Roboto"/>
              </a:defRPr>
            </a:lvl4pPr>
            <a:lvl5pPr marL="1097307" marR="0" lvl="4" indent="-53927" algn="l" rtl="0">
              <a:lnSpc>
                <a:spcPct val="100000"/>
              </a:lnSpc>
              <a:spcBef>
                <a:spcPts val="258"/>
              </a:spcBef>
              <a:spcAft>
                <a:spcPts val="0"/>
              </a:spcAft>
              <a:buClr>
                <a:schemeClr val="accent1"/>
              </a:buClr>
              <a:buSzPct val="100000"/>
              <a:buFont typeface="Arial"/>
              <a:buChar char="•"/>
              <a:defRPr sz="1292" b="0" i="0" u="none" strike="noStrike" cap="none">
                <a:solidFill>
                  <a:schemeClr val="dk1"/>
                </a:solidFill>
                <a:latin typeface="Roboto"/>
                <a:ea typeface="Roboto"/>
                <a:cs typeface="Roboto"/>
                <a:sym typeface="Roboto"/>
              </a:defRPr>
            </a:lvl5pPr>
            <a:lvl6pPr marL="1266124" marR="0" lvl="5" indent="-99649"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6pPr>
            <a:lvl7pPr marL="1434940" marR="0" lvl="6" indent="-92615"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7pPr>
            <a:lvl8pPr marL="1603757" marR="0" lvl="7" indent="-97304"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8pPr>
            <a:lvl9pPr marL="1772574" marR="0" lvl="8" indent="-101992" algn="l" rtl="0">
              <a:lnSpc>
                <a:spcPct val="100000"/>
              </a:lnSpc>
              <a:spcBef>
                <a:spcPts val="240"/>
              </a:spcBef>
              <a:spcAft>
                <a:spcPts val="0"/>
              </a:spcAft>
              <a:buClr>
                <a:schemeClr val="accent1"/>
              </a:buClr>
              <a:buSzPct val="100000"/>
              <a:buFont typeface="Arial"/>
              <a:buChar char="•"/>
              <a:defRPr sz="1200" b="0" i="0" u="none" strike="noStrike" cap="none">
                <a:solidFill>
                  <a:schemeClr val="dk1"/>
                </a:solidFill>
                <a:latin typeface="Arial"/>
                <a:ea typeface="Arial"/>
                <a:cs typeface="Arial"/>
                <a:sym typeface="Arial"/>
              </a:defRPr>
            </a:lvl9pPr>
          </a:lstStyle>
          <a:p>
            <a:pPr marL="0" indent="0">
              <a:lnSpc>
                <a:spcPts val="1800"/>
              </a:lnSpc>
              <a:spcBef>
                <a:spcPts val="1108"/>
              </a:spcBef>
              <a:buNone/>
            </a:pP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次回開催： </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10</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17</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木</a:t>
            </a:r>
            <a:r>
              <a:rPr lang="en-US" altLang="ja-JP" sz="1800" b="1"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0" b="1" dirty="0">
                <a:latin typeface="メイリオ" panose="020B0604030504040204" pitchFamily="50" charset="-128"/>
                <a:ea typeface="メイリオ" panose="020B0604030504040204" pitchFamily="50" charset="-128"/>
                <a:cs typeface="メイリオ" panose="020B0604030504040204" pitchFamily="50" charset="-128"/>
              </a:rPr>
              <a:t>参加者募集</a:t>
            </a:r>
          </a:p>
        </p:txBody>
      </p:sp>
      <p:graphicFrame>
        <p:nvGraphicFramePr>
          <p:cNvPr id="9" name="表 8"/>
          <p:cNvGraphicFramePr>
            <a:graphicFrameLocks noGrp="1"/>
          </p:cNvGraphicFramePr>
          <p:nvPr>
            <p:extLst>
              <p:ext uri="{D42A27DB-BD31-4B8C-83A1-F6EECF244321}">
                <p14:modId xmlns:p14="http://schemas.microsoft.com/office/powerpoint/2010/main" val="3661492054"/>
              </p:ext>
            </p:extLst>
          </p:nvPr>
        </p:nvGraphicFramePr>
        <p:xfrm>
          <a:off x="5035230" y="1700638"/>
          <a:ext cx="4299337" cy="5105081"/>
        </p:xfrm>
        <a:graphic>
          <a:graphicData uri="http://schemas.openxmlformats.org/drawingml/2006/table">
            <a:tbl>
              <a:tblPr firstRow="1" bandRow="1"/>
              <a:tblGrid>
                <a:gridCol w="916057">
                  <a:extLst>
                    <a:ext uri="{9D8B030D-6E8A-4147-A177-3AD203B41FA5}">
                      <a16:colId xmlns:a16="http://schemas.microsoft.com/office/drawing/2014/main" val="20000"/>
                    </a:ext>
                  </a:extLst>
                </a:gridCol>
                <a:gridCol w="2670048">
                  <a:extLst>
                    <a:ext uri="{9D8B030D-6E8A-4147-A177-3AD203B41FA5}">
                      <a16:colId xmlns:a16="http://schemas.microsoft.com/office/drawing/2014/main" val="20001"/>
                    </a:ext>
                  </a:extLst>
                </a:gridCol>
                <a:gridCol w="713232">
                  <a:extLst>
                    <a:ext uri="{9D8B030D-6E8A-4147-A177-3AD203B41FA5}">
                      <a16:colId xmlns:a16="http://schemas.microsoft.com/office/drawing/2014/main" val="20002"/>
                    </a:ext>
                  </a:extLst>
                </a:gridCol>
              </a:tblGrid>
              <a:tr h="350201">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日時</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実施内容</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tc>
                  <a:txBody>
                    <a:bodyPr/>
                    <a:lstStyle>
                      <a:lvl1pPr marL="0" algn="l" defTabSz="685800" rtl="0" eaLnBrk="1" latinLnBrk="0" hangingPunct="1">
                        <a:defRPr kumimoji="1" sz="1350" b="1" kern="1200">
                          <a:solidFill>
                            <a:schemeClr val="lt1"/>
                          </a:solidFill>
                          <a:latin typeface="segoe ui"/>
                          <a:ea typeface="Meiryo UI"/>
                        </a:defRPr>
                      </a:lvl1pPr>
                      <a:lvl2pPr marL="342900" algn="l" defTabSz="685800" rtl="0" eaLnBrk="1" latinLnBrk="0" hangingPunct="1">
                        <a:defRPr kumimoji="1" sz="1350" b="1" kern="1200">
                          <a:solidFill>
                            <a:schemeClr val="lt1"/>
                          </a:solidFill>
                          <a:latin typeface="segoe ui"/>
                          <a:ea typeface="Meiryo UI"/>
                        </a:defRPr>
                      </a:lvl2pPr>
                      <a:lvl3pPr marL="685800" algn="l" defTabSz="685800" rtl="0" eaLnBrk="1" latinLnBrk="0" hangingPunct="1">
                        <a:defRPr kumimoji="1" sz="1350" b="1" kern="1200">
                          <a:solidFill>
                            <a:schemeClr val="lt1"/>
                          </a:solidFill>
                          <a:latin typeface="segoe ui"/>
                          <a:ea typeface="Meiryo UI"/>
                        </a:defRPr>
                      </a:lvl3pPr>
                      <a:lvl4pPr marL="1028700" algn="l" defTabSz="685800" rtl="0" eaLnBrk="1" latinLnBrk="0" hangingPunct="1">
                        <a:defRPr kumimoji="1" sz="1350" b="1" kern="1200">
                          <a:solidFill>
                            <a:schemeClr val="lt1"/>
                          </a:solidFill>
                          <a:latin typeface="segoe ui"/>
                          <a:ea typeface="Meiryo UI"/>
                        </a:defRPr>
                      </a:lvl4pPr>
                      <a:lvl5pPr marL="1371600" algn="l" defTabSz="685800" rtl="0" eaLnBrk="1" latinLnBrk="0" hangingPunct="1">
                        <a:defRPr kumimoji="1" sz="1350" b="1" kern="1200">
                          <a:solidFill>
                            <a:schemeClr val="lt1"/>
                          </a:solidFill>
                          <a:latin typeface="segoe ui"/>
                          <a:ea typeface="Meiryo UI"/>
                        </a:defRPr>
                      </a:lvl5pPr>
                      <a:lvl6pPr marL="1714500" algn="l" defTabSz="685800" rtl="0" eaLnBrk="1" latinLnBrk="0" hangingPunct="1">
                        <a:defRPr kumimoji="1" sz="1350" b="1" kern="1200">
                          <a:solidFill>
                            <a:schemeClr val="lt1"/>
                          </a:solidFill>
                          <a:latin typeface="segoe ui"/>
                          <a:ea typeface="Meiryo UI"/>
                        </a:defRPr>
                      </a:lvl6pPr>
                      <a:lvl7pPr marL="2057400" algn="l" defTabSz="685800" rtl="0" eaLnBrk="1" latinLnBrk="0" hangingPunct="1">
                        <a:defRPr kumimoji="1" sz="1350" b="1" kern="1200">
                          <a:solidFill>
                            <a:schemeClr val="lt1"/>
                          </a:solidFill>
                          <a:latin typeface="segoe ui"/>
                          <a:ea typeface="Meiryo UI"/>
                        </a:defRPr>
                      </a:lvl7pPr>
                      <a:lvl8pPr marL="2400300" algn="l" defTabSz="685800" rtl="0" eaLnBrk="1" latinLnBrk="0" hangingPunct="1">
                        <a:defRPr kumimoji="1" sz="1350" b="1" kern="1200">
                          <a:solidFill>
                            <a:schemeClr val="lt1"/>
                          </a:solidFill>
                          <a:latin typeface="segoe ui"/>
                          <a:ea typeface="Meiryo UI"/>
                        </a:defRPr>
                      </a:lvl8pPr>
                      <a:lvl9pPr marL="2743200" algn="l" defTabSz="685800" rtl="0" eaLnBrk="1" latinLnBrk="0" hangingPunct="1">
                        <a:defRPr kumimoji="1" sz="1350" b="1" kern="1200">
                          <a:solidFill>
                            <a:schemeClr val="lt1"/>
                          </a:solidFill>
                          <a:latin typeface="segoe ui"/>
                          <a:ea typeface="Meiryo UI"/>
                        </a:defRPr>
                      </a:lvl9pPr>
                    </a:lstStyle>
                    <a:p>
                      <a:pPr algn="ctr"/>
                      <a:r>
                        <a:rPr kumimoji="1" lang="ja-JP" altLang="en-US" sz="1600" dirty="0"/>
                        <a:t>参加</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D4BA5"/>
                    </a:solidFill>
                  </a:tcPr>
                </a:tc>
                <a:extLst>
                  <a:ext uri="{0D108BD9-81ED-4DB2-BD59-A6C34878D82A}">
                    <a16:rowId xmlns:a16="http://schemas.microsoft.com/office/drawing/2014/main" val="10000"/>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dirty="0"/>
                        <a:t>第</a:t>
                      </a:r>
                      <a:r>
                        <a:rPr kumimoji="1" lang="en-US" altLang="ja-JP" sz="1600" dirty="0"/>
                        <a:t>1</a:t>
                      </a:r>
                      <a:r>
                        <a:rPr kumimoji="1" lang="ja-JP" altLang="en-US" sz="1600" dirty="0"/>
                        <a:t>回　</a:t>
                      </a:r>
                      <a:r>
                        <a:rPr kumimoji="1" lang="en-US" altLang="ja-JP" sz="1200" dirty="0"/>
                        <a:t>2019/3/13</a:t>
                      </a:r>
                      <a:endParaRPr kumimoji="1" lang="en-US" altLang="ja-JP" sz="1600" dirty="0"/>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dirty="0"/>
                        <a:t>CFP</a:t>
                      </a:r>
                      <a:r>
                        <a:rPr kumimoji="1" lang="ja-JP" altLang="en-US" sz="1600" dirty="0"/>
                        <a:t>確認と今後の活動方針についての議論</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7</a:t>
                      </a:r>
                      <a:r>
                        <a:rPr kumimoji="1" lang="ja-JP" altLang="en-US" sz="1600" dirty="0"/>
                        <a:t>社</a:t>
                      </a:r>
                      <a:br>
                        <a:rPr kumimoji="1" lang="en-US" altLang="ja-JP" sz="1600" dirty="0"/>
                      </a:br>
                      <a:r>
                        <a:rPr kumimoji="1" lang="en-US" altLang="ja-JP" sz="1600" dirty="0"/>
                        <a:t>14</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1"/>
                  </a:ext>
                </a:extLst>
              </a:tr>
              <a:tr h="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2</a:t>
                      </a:r>
                      <a:r>
                        <a:rPr kumimoji="1" lang="ja-JP" altLang="en-US" sz="1600" baseline="0" dirty="0"/>
                        <a:t>回 </a:t>
                      </a:r>
                      <a:r>
                        <a:rPr kumimoji="1" lang="en-US" altLang="ja-JP" sz="1600" baseline="0" dirty="0"/>
                        <a:t> </a:t>
                      </a:r>
                      <a:r>
                        <a:rPr kumimoji="1" lang="en-US" altLang="ja-JP" sz="1200" baseline="0" dirty="0"/>
                        <a:t>2019/4/25</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SPDX  Tools</a:t>
                      </a:r>
                      <a:r>
                        <a:rPr kumimoji="1" lang="ja-JP" altLang="en-US" sz="1600" baseline="0" dirty="0"/>
                        <a:t>の紹介</a:t>
                      </a:r>
                      <a:endParaRPr kumimoji="1" lang="en-US" altLang="ja-JP" sz="1600" baseline="0" dirty="0"/>
                    </a:p>
                    <a:p>
                      <a:pPr marL="176213" indent="-176213" algn="l">
                        <a:buFont typeface="Arial" panose="020B0604020202020204" pitchFamily="34" charset="0"/>
                        <a:buChar char="•"/>
                      </a:pPr>
                      <a:r>
                        <a:rPr kumimoji="1" lang="ja-JP" altLang="en-US" sz="1600" baseline="0" dirty="0"/>
                        <a:t>コンプライアンス管理ツール</a:t>
                      </a:r>
                      <a:r>
                        <a:rPr kumimoji="1" lang="en-US" altLang="ja-JP" sz="1600" baseline="0" dirty="0"/>
                        <a:t>SW360</a:t>
                      </a:r>
                    </a:p>
                    <a:p>
                      <a:pPr marL="176213" indent="-176213" algn="l">
                        <a:buFont typeface="Arial" panose="020B0604020202020204" pitchFamily="34" charset="0"/>
                        <a:buChar char="•"/>
                      </a:pPr>
                      <a:r>
                        <a:rPr kumimoji="1" lang="en-US" altLang="ja-JP" sz="1600" baseline="0" dirty="0"/>
                        <a:t>OpenChain Tooling WG</a:t>
                      </a:r>
                      <a:r>
                        <a:rPr kumimoji="1" lang="ja-JP" altLang="en-US" sz="1600" baseline="0" dirty="0"/>
                        <a:t>活動状況紹介</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16</a:t>
                      </a:r>
                      <a:r>
                        <a:rPr kumimoji="1" lang="ja-JP" altLang="en-US" sz="1600" dirty="0"/>
                        <a:t>社</a:t>
                      </a:r>
                      <a:br>
                        <a:rPr kumimoji="1" lang="en-US" altLang="ja-JP" sz="1600" dirty="0"/>
                      </a:br>
                      <a:r>
                        <a:rPr kumimoji="1" lang="en-US" altLang="ja-JP" sz="1600" dirty="0"/>
                        <a:t>28</a:t>
                      </a:r>
                      <a:r>
                        <a:rPr kumimoji="1" lang="ja-JP" altLang="en-US" sz="1600" dirty="0"/>
                        <a:t>名</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D4BA5">
                        <a:tint val="20000"/>
                      </a:srgbClr>
                    </a:solidFill>
                  </a:tcPr>
                </a:tc>
                <a:extLst>
                  <a:ext uri="{0D108BD9-81ED-4DB2-BD59-A6C34878D82A}">
                    <a16:rowId xmlns:a16="http://schemas.microsoft.com/office/drawing/2014/main" val="10002"/>
                  </a:ext>
                </a:extLst>
              </a:tr>
              <a:tr h="777240">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ja-JP" altLang="en-US" sz="1600" baseline="0" dirty="0"/>
                        <a:t>第</a:t>
                      </a:r>
                      <a:r>
                        <a:rPr kumimoji="1" lang="en-US" altLang="ja-JP" sz="1600" baseline="0" dirty="0"/>
                        <a:t>3</a:t>
                      </a:r>
                      <a:r>
                        <a:rPr kumimoji="1" lang="ja-JP" altLang="en-US" sz="1600" baseline="0" dirty="0"/>
                        <a:t>回  </a:t>
                      </a:r>
                      <a:r>
                        <a:rPr kumimoji="1" lang="en-US" altLang="ja-JP" sz="1200" baseline="0" dirty="0"/>
                        <a:t>2019/6/20</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marL="176213" indent="-176213" algn="l">
                        <a:buFont typeface="Arial" panose="020B0604020202020204" pitchFamily="34" charset="0"/>
                        <a:buChar char="•"/>
                      </a:pPr>
                      <a:r>
                        <a:rPr kumimoji="1" lang="en-US" altLang="ja-JP" sz="1600" baseline="0" dirty="0"/>
                        <a:t>OpenChain</a:t>
                      </a:r>
                      <a:r>
                        <a:rPr kumimoji="1" lang="ja-JP" altLang="en-US" sz="1600" baseline="0" dirty="0"/>
                        <a:t>仕様を考慮した</a:t>
                      </a:r>
                      <a:r>
                        <a:rPr kumimoji="1" lang="en-US" altLang="ja-JP" sz="1600" baseline="0" dirty="0"/>
                        <a:t>SW360</a:t>
                      </a:r>
                      <a:r>
                        <a:rPr kumimoji="1" lang="ja-JP" altLang="en-US" sz="1600" baseline="0" dirty="0"/>
                        <a:t>の運用</a:t>
                      </a:r>
                      <a:endParaRPr kumimoji="1" lang="en-US" altLang="ja-JP" sz="1600" baseline="0" dirty="0"/>
                    </a:p>
                    <a:p>
                      <a:pPr marL="176213" indent="-176213" algn="l">
                        <a:buFont typeface="Arial" panose="020B0604020202020204" pitchFamily="34" charset="0"/>
                        <a:buChar char="•"/>
                      </a:pPr>
                      <a:r>
                        <a:rPr kumimoji="1" lang="en-US" altLang="ja-JP" sz="1600" baseline="0" dirty="0"/>
                        <a:t>Brief Introduction into </a:t>
                      </a:r>
                      <a:r>
                        <a:rPr kumimoji="1" lang="en-US" altLang="ja-JP" sz="1600" baseline="0" dirty="0" err="1"/>
                        <a:t>ClearlyDefined</a:t>
                      </a:r>
                      <a:endParaRPr kumimoji="1" lang="en-US" altLang="ja-JP" sz="1600" baseline="0" dirty="0"/>
                    </a:p>
                    <a:p>
                      <a:pPr marL="176213" indent="-176213" algn="l">
                        <a:buFont typeface="Arial" panose="020B0604020202020204" pitchFamily="34" charset="0"/>
                        <a:buChar char="•"/>
                      </a:pPr>
                      <a:r>
                        <a:rPr kumimoji="1" lang="en-US" altLang="ja-JP" sz="1600" baseline="0" dirty="0" err="1"/>
                        <a:t>FOSSology</a:t>
                      </a:r>
                      <a:r>
                        <a:rPr kumimoji="1" lang="ja-JP" altLang="en-US" sz="1600" baseline="0" dirty="0"/>
                        <a:t>の</a:t>
                      </a:r>
                      <a:r>
                        <a:rPr kumimoji="1" lang="en-US" altLang="ja-JP" sz="1600" baseline="0" dirty="0"/>
                        <a:t>CLI / REST API</a:t>
                      </a:r>
                      <a:r>
                        <a:rPr kumimoji="1" lang="ja-JP" altLang="en-US" sz="1600" baseline="0" dirty="0"/>
                        <a:t>を叩いてみた</a:t>
                      </a:r>
                      <a:endParaRPr kumimoji="1" lang="en-US" altLang="ja-JP" sz="1600" baseline="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lvl1pPr marL="0" algn="l" defTabSz="685800" rtl="0" eaLnBrk="1" latinLnBrk="0" hangingPunct="1">
                        <a:defRPr kumimoji="1" sz="1350" kern="1200">
                          <a:solidFill>
                            <a:schemeClr val="dk1"/>
                          </a:solidFill>
                          <a:latin typeface="segoe ui"/>
                          <a:ea typeface="Meiryo UI"/>
                        </a:defRPr>
                      </a:lvl1pPr>
                      <a:lvl2pPr marL="342900" algn="l" defTabSz="685800" rtl="0" eaLnBrk="1" latinLnBrk="0" hangingPunct="1">
                        <a:defRPr kumimoji="1" sz="1350" kern="1200">
                          <a:solidFill>
                            <a:schemeClr val="dk1"/>
                          </a:solidFill>
                          <a:latin typeface="segoe ui"/>
                          <a:ea typeface="Meiryo UI"/>
                        </a:defRPr>
                      </a:lvl2pPr>
                      <a:lvl3pPr marL="685800" algn="l" defTabSz="685800" rtl="0" eaLnBrk="1" latinLnBrk="0" hangingPunct="1">
                        <a:defRPr kumimoji="1" sz="1350" kern="1200">
                          <a:solidFill>
                            <a:schemeClr val="dk1"/>
                          </a:solidFill>
                          <a:latin typeface="segoe ui"/>
                          <a:ea typeface="Meiryo UI"/>
                        </a:defRPr>
                      </a:lvl3pPr>
                      <a:lvl4pPr marL="1028700" algn="l" defTabSz="685800" rtl="0" eaLnBrk="1" latinLnBrk="0" hangingPunct="1">
                        <a:defRPr kumimoji="1" sz="1350" kern="1200">
                          <a:solidFill>
                            <a:schemeClr val="dk1"/>
                          </a:solidFill>
                          <a:latin typeface="segoe ui"/>
                          <a:ea typeface="Meiryo UI"/>
                        </a:defRPr>
                      </a:lvl4pPr>
                      <a:lvl5pPr marL="1371600" algn="l" defTabSz="685800" rtl="0" eaLnBrk="1" latinLnBrk="0" hangingPunct="1">
                        <a:defRPr kumimoji="1" sz="1350" kern="1200">
                          <a:solidFill>
                            <a:schemeClr val="dk1"/>
                          </a:solidFill>
                          <a:latin typeface="segoe ui"/>
                          <a:ea typeface="Meiryo UI"/>
                        </a:defRPr>
                      </a:lvl5pPr>
                      <a:lvl6pPr marL="1714500" algn="l" defTabSz="685800" rtl="0" eaLnBrk="1" latinLnBrk="0" hangingPunct="1">
                        <a:defRPr kumimoji="1" sz="1350" kern="1200">
                          <a:solidFill>
                            <a:schemeClr val="dk1"/>
                          </a:solidFill>
                          <a:latin typeface="segoe ui"/>
                          <a:ea typeface="Meiryo UI"/>
                        </a:defRPr>
                      </a:lvl6pPr>
                      <a:lvl7pPr marL="2057400" algn="l" defTabSz="685800" rtl="0" eaLnBrk="1" latinLnBrk="0" hangingPunct="1">
                        <a:defRPr kumimoji="1" sz="1350" kern="1200">
                          <a:solidFill>
                            <a:schemeClr val="dk1"/>
                          </a:solidFill>
                          <a:latin typeface="segoe ui"/>
                          <a:ea typeface="Meiryo UI"/>
                        </a:defRPr>
                      </a:lvl7pPr>
                      <a:lvl8pPr marL="2400300" algn="l" defTabSz="685800" rtl="0" eaLnBrk="1" latinLnBrk="0" hangingPunct="1">
                        <a:defRPr kumimoji="1" sz="1350" kern="1200">
                          <a:solidFill>
                            <a:schemeClr val="dk1"/>
                          </a:solidFill>
                          <a:latin typeface="segoe ui"/>
                          <a:ea typeface="Meiryo UI"/>
                        </a:defRPr>
                      </a:lvl8pPr>
                      <a:lvl9pPr marL="2743200" algn="l" defTabSz="685800" rtl="0" eaLnBrk="1" latinLnBrk="0" hangingPunct="1">
                        <a:defRPr kumimoji="1" sz="1350" kern="1200">
                          <a:solidFill>
                            <a:schemeClr val="dk1"/>
                          </a:solidFill>
                          <a:latin typeface="segoe ui"/>
                          <a:ea typeface="Meiryo UI"/>
                        </a:defRPr>
                      </a:lvl9pPr>
                    </a:lstStyle>
                    <a:p>
                      <a:pPr algn="l"/>
                      <a:r>
                        <a:rPr kumimoji="1" lang="en-US" altLang="ja-JP" sz="1600" dirty="0"/>
                        <a:t>11</a:t>
                      </a:r>
                      <a:r>
                        <a:rPr kumimoji="1" lang="ja-JP" altLang="en-US" sz="1600" dirty="0"/>
                        <a:t>社</a:t>
                      </a:r>
                      <a:br>
                        <a:rPr kumimoji="1" lang="en-US" altLang="ja-JP" sz="1600" dirty="0"/>
                      </a:br>
                      <a:r>
                        <a:rPr kumimoji="1" lang="en-US" altLang="ja-JP" sz="1600" dirty="0"/>
                        <a:t>19</a:t>
                      </a:r>
                      <a:r>
                        <a:rPr kumimoji="1" lang="ja-JP" altLang="en-US" sz="1600" dirty="0"/>
                        <a:t>名</a:t>
                      </a:r>
                      <a:endParaRPr kumimoji="1" lang="en-US" altLang="ja-JP" sz="1600" dirty="0"/>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0003"/>
                  </a:ext>
                </a:extLst>
              </a:tr>
              <a:tr h="77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aseline="0" dirty="0">
                          <a:latin typeface="Segoe UI" panose="020B0502040204020203" pitchFamily="34" charset="0"/>
                          <a:cs typeface="Segoe UI" panose="020B0502040204020203" pitchFamily="34" charset="0"/>
                        </a:rPr>
                        <a:t>第</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4</a:t>
                      </a:r>
                      <a:r>
                        <a:rPr kumimoji="1" lang="ja-JP" altLang="en-US" sz="1600" baseline="0" dirty="0">
                          <a:latin typeface="Segoe UI" panose="020B0502040204020203" pitchFamily="34" charset="0"/>
                          <a:cs typeface="Segoe UI" panose="020B0502040204020203" pitchFamily="34" charset="0"/>
                        </a:rPr>
                        <a:t>回  </a:t>
                      </a:r>
                      <a:r>
                        <a:rPr kumimoji="1" lang="en-US" altLang="ja-JP" sz="1200" baseline="0" dirty="0">
                          <a:latin typeface="Segoe UI" panose="020B0502040204020203" pitchFamily="34" charset="0"/>
                          <a:ea typeface="Segoe UI" panose="020B0502040204020203" pitchFamily="34" charset="0"/>
                          <a:cs typeface="Segoe UI" panose="020B0502040204020203" pitchFamily="34" charset="0"/>
                        </a:rPr>
                        <a:t>2019/8/29</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D4BA5">
                        <a:tint val="40000"/>
                      </a:srgbClr>
                    </a:solidFill>
                  </a:tcPr>
                </a:tc>
                <a:tc>
                  <a:txBody>
                    <a:bodyPr/>
                    <a:lstStyle/>
                    <a:p>
                      <a:pPr marL="176213" indent="-176213" algn="l">
                        <a:buFont typeface="Arial" panose="020B0604020202020204" pitchFamily="34" charset="0"/>
                        <a:buChar char="•"/>
                      </a:pPr>
                      <a:r>
                        <a:rPr kumimoji="1" lang="ja-JP" altLang="en-US" sz="1600" baseline="0" dirty="0">
                          <a:latin typeface="Segoe UI" panose="020B0502040204020203" pitchFamily="34" charset="0"/>
                          <a:cs typeface="Segoe UI" panose="020B0502040204020203" pitchFamily="34" charset="0"/>
                        </a:rPr>
                        <a:t>ライセンス読み解き情報について</a:t>
                      </a:r>
                    </a:p>
                    <a:p>
                      <a:pPr marL="176213" indent="-176213" algn="l">
                        <a:buFont typeface="Arial" panose="020B0604020202020204" pitchFamily="34" charset="0"/>
                        <a:buChar char="•"/>
                      </a:pPr>
                      <a:r>
                        <a:rPr kumimoji="1" lang="en-US" altLang="ja-JP" sz="1600" baseline="0" dirty="0" err="1">
                          <a:latin typeface="Segoe UI" panose="020B0502040204020203" pitchFamily="34" charset="0"/>
                          <a:ea typeface="Segoe UI" panose="020B0502040204020203" pitchFamily="34" charset="0"/>
                          <a:cs typeface="Segoe UI" panose="020B0502040204020203" pitchFamily="34" charset="0"/>
                        </a:rPr>
                        <a:t>OpenChain</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Global</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Tooling</a:t>
                      </a:r>
                      <a:r>
                        <a:rPr kumimoji="1" lang="ja-JP" altLang="en-US" sz="1600" baseline="0" dirty="0">
                          <a:latin typeface="Segoe UI" panose="020B0502040204020203" pitchFamily="34" charset="0"/>
                          <a:cs typeface="Segoe UI" panose="020B0502040204020203" pitchFamily="34" charset="0"/>
                        </a:rPr>
                        <a:t> </a:t>
                      </a: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WG</a:t>
                      </a:r>
                      <a:r>
                        <a:rPr kumimoji="1" lang="ja-JP" altLang="en-US" sz="1600" baseline="0" dirty="0">
                          <a:latin typeface="Segoe UI" panose="020B0502040204020203" pitchFamily="34" charset="0"/>
                          <a:cs typeface="Segoe UI" panose="020B0502040204020203" pitchFamily="34" charset="0"/>
                        </a:rPr>
                        <a:t>立ち上げ</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p>
                      <a:pPr marL="176213" indent="-176213" algn="l">
                        <a:buFont typeface="Arial" panose="020B0604020202020204" pitchFamily="34" charset="0"/>
                        <a:buChar char="•"/>
                      </a:pPr>
                      <a:r>
                        <a:rPr kumimoji="1" lang="en-US" altLang="ja-JP" sz="1600" baseline="0" dirty="0">
                          <a:latin typeface="Segoe UI" panose="020B0502040204020203" pitchFamily="34" charset="0"/>
                          <a:ea typeface="Segoe UI" panose="020B0502040204020203" pitchFamily="34" charset="0"/>
                          <a:cs typeface="Segoe UI" panose="020B0502040204020203" pitchFamily="34" charset="0"/>
                        </a:rPr>
                        <a:t>OSSNA</a:t>
                      </a:r>
                      <a:r>
                        <a:rPr kumimoji="1" lang="ja-JP" altLang="en-US" sz="1600" baseline="0" dirty="0">
                          <a:latin typeface="Segoe UI" panose="020B0502040204020203" pitchFamily="34" charset="0"/>
                          <a:cs typeface="Segoe UI" panose="020B0502040204020203" pitchFamily="34" charset="0"/>
                        </a:rPr>
                        <a:t>参加報告</a:t>
                      </a:r>
                      <a:endParaRPr kumimoji="1" lang="en-US" altLang="ja-JP" sz="1600" baseline="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Segoe UI" panose="020B0502040204020203" pitchFamily="34" charset="0"/>
                          <a:ea typeface="Segoe UI" panose="020B0502040204020203" pitchFamily="34" charset="0"/>
                          <a:cs typeface="Segoe UI" panose="020B0502040204020203" pitchFamily="34" charset="0"/>
                        </a:rPr>
                        <a:t>10</a:t>
                      </a:r>
                      <a:r>
                        <a:rPr kumimoji="1" lang="ja-JP" altLang="en-US" sz="1600" dirty="0">
                          <a:latin typeface="Segoe UI" panose="020B0502040204020203" pitchFamily="34" charset="0"/>
                          <a:cs typeface="Segoe UI" panose="020B0502040204020203" pitchFamily="34" charset="0"/>
                        </a:rPr>
                        <a:t>社</a:t>
                      </a:r>
                      <a:br>
                        <a:rPr kumimoji="1" lang="en-US" altLang="ja-JP" sz="1600" dirty="0">
                          <a:latin typeface="Segoe UI" panose="020B0502040204020203" pitchFamily="34" charset="0"/>
                          <a:ea typeface="Segoe UI" panose="020B0502040204020203" pitchFamily="34" charset="0"/>
                          <a:cs typeface="Segoe UI" panose="020B0502040204020203" pitchFamily="34" charset="0"/>
                        </a:rPr>
                      </a:br>
                      <a:r>
                        <a:rPr kumimoji="1" lang="en-US" altLang="ja-JP" sz="1600" dirty="0">
                          <a:latin typeface="Segoe UI" panose="020B0502040204020203" pitchFamily="34" charset="0"/>
                          <a:ea typeface="Segoe UI" panose="020B0502040204020203" pitchFamily="34" charset="0"/>
                          <a:cs typeface="Segoe UI" panose="020B0502040204020203" pitchFamily="34" charset="0"/>
                        </a:rPr>
                        <a:t>19</a:t>
                      </a:r>
                      <a:r>
                        <a:rPr kumimoji="1" lang="ja-JP" altLang="en-US" sz="1600" dirty="0">
                          <a:latin typeface="Segoe UI" panose="020B0502040204020203" pitchFamily="34" charset="0"/>
                          <a:cs typeface="Segoe UI" panose="020B0502040204020203" pitchFamily="34" charset="0"/>
                        </a:rPr>
                        <a:t>名</a:t>
                      </a:r>
                      <a:endParaRPr kumimoji="1" lang="en-US" altLang="ja-JP" sz="16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D4BA5">
                        <a:tint val="40000"/>
                      </a:srgbClr>
                    </a:solidFill>
                  </a:tcPr>
                </a:tc>
                <a:extLst>
                  <a:ext uri="{0D108BD9-81ED-4DB2-BD59-A6C34878D82A}">
                    <a16:rowId xmlns:a16="http://schemas.microsoft.com/office/drawing/2014/main" val="1308808062"/>
                  </a:ext>
                </a:extLst>
              </a:tr>
            </a:tbl>
          </a:graphicData>
        </a:graphic>
      </p:graphicFrame>
    </p:spTree>
    <p:extLst>
      <p:ext uri="{BB962C8B-B14F-4D97-AF65-F5344CB8AC3E}">
        <p14:creationId xmlns:p14="http://schemas.microsoft.com/office/powerpoint/2010/main" val="495226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174982" y="642938"/>
            <a:ext cx="9150016" cy="1077020"/>
          </a:xfrm>
          <a:prstGeom prst="rect">
            <a:avLst/>
          </a:prstGeom>
        </p:spPr>
        <p:txBody>
          <a:bodyPr vert="horz" lIns="74295" tIns="37148" rIns="74295" bIns="37148"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spcBef>
                <a:spcPts val="0"/>
              </a:spcBef>
              <a:buClr>
                <a:schemeClr val="dk2"/>
              </a:buClr>
            </a:pPr>
            <a:r>
              <a:rPr lang="en-US" altLang="ja-JP" sz="3323" dirty="0" err="1">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OpenChain</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JPWG</a:t>
            </a:r>
            <a:r>
              <a:rPr lang="ja-JP" altLang="en-US"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 </a:t>
            </a:r>
            <a:r>
              <a:rPr lang="en-US" altLang="ja-JP" sz="3323" dirty="0">
                <a:solidFill>
                  <a:srgbClr val="E56B45"/>
                </a:solidFill>
                <a:latin typeface="メイリオ" panose="020B0604030504040204" pitchFamily="50" charset="-128"/>
                <a:ea typeface="メイリオ" panose="020B0604030504040204" pitchFamily="50" charset="-128"/>
                <a:cs typeface="メイリオ" panose="020B0604030504040204" pitchFamily="50" charset="-128"/>
                <a:sym typeface="Roboto"/>
              </a:rPr>
              <a:t>Promotion WG</a:t>
            </a:r>
          </a:p>
        </p:txBody>
      </p:sp>
      <p:pic>
        <p:nvPicPr>
          <p:cNvPr id="5" name="Picture 2" descr="Open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6937" y="831471"/>
            <a:ext cx="1764506" cy="185274"/>
          </a:xfrm>
          <a:prstGeom prst="rect">
            <a:avLst/>
          </a:prstGeom>
          <a:noFill/>
          <a:extLst>
            <a:ext uri="{909E8E84-426E-40DD-AFC4-6F175D3DCCD1}">
              <a14:hiddenFill xmlns:a14="http://schemas.microsoft.com/office/drawing/2010/main">
                <a:solidFill>
                  <a:srgbClr val="FFFFFF"/>
                </a:solidFill>
              </a14:hiddenFill>
            </a:ext>
          </a:extLst>
        </p:spPr>
      </p:pic>
      <p:sp>
        <p:nvSpPr>
          <p:cNvPr id="19" name="タイトル 93"/>
          <p:cNvSpPr txBox="1">
            <a:spLocks/>
          </p:cNvSpPr>
          <p:nvPr/>
        </p:nvSpPr>
        <p:spPr>
          <a:xfrm>
            <a:off x="566844" y="1789949"/>
            <a:ext cx="8882959" cy="495298"/>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275" dirty="0">
                <a:latin typeface="HG丸ｺﾞｼｯｸM-PRO" panose="020F0600000000000000" pitchFamily="50" charset="-128"/>
                <a:ea typeface="HG丸ｺﾞｼｯｸM-PRO" panose="020F0600000000000000" pitchFamily="50" charset="-128"/>
              </a:rPr>
              <a:t>そもそも</a:t>
            </a:r>
            <a:r>
              <a:rPr lang="en-US" altLang="ja-JP" sz="2275" dirty="0">
                <a:latin typeface="HG丸ｺﾞｼｯｸM-PRO" panose="020F0600000000000000" pitchFamily="50" charset="-128"/>
                <a:ea typeface="HG丸ｺﾞｼｯｸM-PRO" panose="020F0600000000000000" pitchFamily="50" charset="-128"/>
              </a:rPr>
              <a:t>OSS</a:t>
            </a:r>
            <a:r>
              <a:rPr lang="ja-JP" altLang="en-US" sz="2275" dirty="0">
                <a:latin typeface="HG丸ｺﾞｼｯｸM-PRO" panose="020F0600000000000000" pitchFamily="50" charset="-128"/>
                <a:ea typeface="HG丸ｺﾞｼｯｸM-PRO" panose="020F0600000000000000" pitchFamily="50" charset="-128"/>
              </a:rPr>
              <a:t>コンプライアンスの重要性を認識していない人々に</a:t>
            </a:r>
            <a:endParaRPr lang="en-US" altLang="ja-JP" sz="2275" dirty="0">
              <a:latin typeface="HG丸ｺﾞｼｯｸM-PRO" panose="020F0600000000000000" pitchFamily="50" charset="-128"/>
              <a:ea typeface="HG丸ｺﾞｼｯｸM-PRO" panose="020F0600000000000000" pitchFamily="50" charset="-128"/>
            </a:endParaRPr>
          </a:p>
          <a:p>
            <a:r>
              <a:rPr lang="ja-JP" altLang="en-US" sz="2275" dirty="0">
                <a:latin typeface="HG丸ｺﾞｼｯｸM-PRO" panose="020F0600000000000000" pitchFamily="50" charset="-128"/>
                <a:ea typeface="HG丸ｺﾞｼｯｸM-PRO" panose="020F0600000000000000" pitchFamily="50" charset="-128"/>
              </a:rPr>
              <a:t>戦略的なプロモーションを展開（メンバー募集中です！）</a:t>
            </a:r>
            <a:endParaRPr lang="en-US" altLang="ja-JP" sz="2275" dirty="0">
              <a:latin typeface="HG丸ｺﾞｼｯｸM-PRO" panose="020F0600000000000000" pitchFamily="50" charset="-128"/>
              <a:ea typeface="HG丸ｺﾞｼｯｸM-PRO" panose="020F0600000000000000" pitchFamily="50" charset="-128"/>
            </a:endParaRPr>
          </a:p>
        </p:txBody>
      </p:sp>
      <p:sp>
        <p:nvSpPr>
          <p:cNvPr id="22" name="正方形/長方形 21"/>
          <p:cNvSpPr/>
          <p:nvPr/>
        </p:nvSpPr>
        <p:spPr>
          <a:xfrm>
            <a:off x="2428120" y="2805157"/>
            <a:ext cx="1184940"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レベル別</a:t>
            </a:r>
            <a:endParaRPr lang="ja-JP" altLang="en-US" sz="1950" dirty="0"/>
          </a:p>
        </p:txBody>
      </p:sp>
      <p:sp>
        <p:nvSpPr>
          <p:cNvPr id="24" name="角丸四角形 23"/>
          <p:cNvSpPr/>
          <p:nvPr/>
        </p:nvSpPr>
        <p:spPr>
          <a:xfrm>
            <a:off x="5848694" y="3228174"/>
            <a:ext cx="1814378" cy="635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経営層</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25" name="角丸四角形 24"/>
          <p:cNvSpPr/>
          <p:nvPr/>
        </p:nvSpPr>
        <p:spPr>
          <a:xfrm>
            <a:off x="7805149" y="3203591"/>
            <a:ext cx="1814378" cy="635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エンジニア</a:t>
            </a:r>
          </a:p>
        </p:txBody>
      </p:sp>
      <p:sp>
        <p:nvSpPr>
          <p:cNvPr id="27" name="角丸四角形 26"/>
          <p:cNvSpPr/>
          <p:nvPr/>
        </p:nvSpPr>
        <p:spPr>
          <a:xfrm>
            <a:off x="7802800" y="4116939"/>
            <a:ext cx="1814378" cy="6350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政府</a:t>
            </a:r>
          </a:p>
        </p:txBody>
      </p:sp>
      <p:sp>
        <p:nvSpPr>
          <p:cNvPr id="31" name="角丸四角形 30"/>
          <p:cNvSpPr/>
          <p:nvPr/>
        </p:nvSpPr>
        <p:spPr>
          <a:xfrm>
            <a:off x="5848693" y="4116939"/>
            <a:ext cx="1814378" cy="6350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知財</a:t>
            </a:r>
            <a:r>
              <a:rPr kumimoji="1" lang="en-US" altLang="ja-JP" sz="1950" dirty="0">
                <a:latin typeface="HG丸ｺﾞｼｯｸM-PRO" panose="020F0600000000000000" pitchFamily="50" charset="-128"/>
                <a:ea typeface="HG丸ｺﾞｼｯｸM-PRO" panose="020F0600000000000000" pitchFamily="50" charset="-128"/>
              </a:rPr>
              <a:t>/</a:t>
            </a:r>
            <a:r>
              <a:rPr kumimoji="1" lang="ja-JP" altLang="en-US" sz="1950" dirty="0">
                <a:latin typeface="HG丸ｺﾞｼｯｸM-PRO" panose="020F0600000000000000" pitchFamily="50" charset="-128"/>
                <a:ea typeface="HG丸ｺﾞｼｯｸM-PRO" panose="020F0600000000000000" pitchFamily="50" charset="-128"/>
              </a:rPr>
              <a:t>法務</a:t>
            </a:r>
          </a:p>
        </p:txBody>
      </p:sp>
      <p:sp>
        <p:nvSpPr>
          <p:cNvPr id="32" name="角丸四角形 31"/>
          <p:cNvSpPr/>
          <p:nvPr/>
        </p:nvSpPr>
        <p:spPr>
          <a:xfrm>
            <a:off x="7802800" y="5029884"/>
            <a:ext cx="1814378" cy="63503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ja-JP" altLang="en-US" sz="1950" dirty="0">
                <a:latin typeface="HG丸ｺﾞｼｯｸM-PRO" panose="020F0600000000000000" pitchFamily="50" charset="-128"/>
                <a:ea typeface="HG丸ｺﾞｼｯｸM-PRO" panose="020F0600000000000000" pitchFamily="50" charset="-128"/>
              </a:rPr>
              <a:t>学術界</a:t>
            </a:r>
            <a:endParaRPr kumimoji="1" lang="ja-JP" altLang="en-US" sz="1950" dirty="0">
              <a:latin typeface="HG丸ｺﾞｼｯｸM-PRO" panose="020F0600000000000000" pitchFamily="50" charset="-128"/>
              <a:ea typeface="HG丸ｺﾞｼｯｸM-PRO" panose="020F0600000000000000" pitchFamily="50" charset="-128"/>
            </a:endParaRPr>
          </a:p>
        </p:txBody>
      </p:sp>
      <p:sp>
        <p:nvSpPr>
          <p:cNvPr id="33" name="角丸四角形 32"/>
          <p:cNvSpPr/>
          <p:nvPr/>
        </p:nvSpPr>
        <p:spPr>
          <a:xfrm>
            <a:off x="5848693" y="5029884"/>
            <a:ext cx="1814378" cy="63503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950" dirty="0">
                <a:latin typeface="HG丸ｺﾞｼｯｸM-PRO" panose="020F0600000000000000" pitchFamily="50" charset="-128"/>
                <a:ea typeface="HG丸ｺﾞｼｯｸM-PRO" panose="020F0600000000000000" pitchFamily="50" charset="-128"/>
              </a:rPr>
              <a:t>メディア</a:t>
            </a:r>
          </a:p>
        </p:txBody>
      </p:sp>
      <p:sp>
        <p:nvSpPr>
          <p:cNvPr id="34" name="正方形/長方形 33"/>
          <p:cNvSpPr/>
          <p:nvPr/>
        </p:nvSpPr>
        <p:spPr>
          <a:xfrm>
            <a:off x="7276880" y="2853071"/>
            <a:ext cx="934871" cy="392415"/>
          </a:xfrm>
          <a:prstGeom prst="rect">
            <a:avLst/>
          </a:prstGeom>
        </p:spPr>
        <p:txBody>
          <a:bodyPr wrap="none">
            <a:spAutoFit/>
          </a:bodyPr>
          <a:lstStyle/>
          <a:p>
            <a:r>
              <a:rPr lang="ja-JP" altLang="en-US" sz="1950" dirty="0">
                <a:latin typeface="HG丸ｺﾞｼｯｸM-PRO" panose="020F0600000000000000" pitchFamily="50" charset="-128"/>
                <a:ea typeface="HG丸ｺﾞｼｯｸM-PRO" panose="020F0600000000000000" pitchFamily="50" charset="-128"/>
              </a:rPr>
              <a:t>対象別</a:t>
            </a:r>
            <a:endParaRPr lang="ja-JP" altLang="en-US" sz="1950" dirty="0"/>
          </a:p>
        </p:txBody>
      </p:sp>
      <p:sp>
        <p:nvSpPr>
          <p:cNvPr id="35" name="正方形/長方形 34"/>
          <p:cNvSpPr/>
          <p:nvPr/>
        </p:nvSpPr>
        <p:spPr>
          <a:xfrm>
            <a:off x="323140" y="3149429"/>
            <a:ext cx="1221725" cy="22745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38"/>
          </a:p>
        </p:txBody>
      </p:sp>
      <p:pic>
        <p:nvPicPr>
          <p:cNvPr id="4" name="図 3"/>
          <p:cNvPicPr>
            <a:picLocks noChangeAspect="1"/>
          </p:cNvPicPr>
          <p:nvPr/>
        </p:nvPicPr>
        <p:blipFill>
          <a:blip r:embed="rId3"/>
          <a:stretch>
            <a:fillRect/>
          </a:stretch>
        </p:blipFill>
        <p:spPr>
          <a:xfrm>
            <a:off x="341407" y="3189499"/>
            <a:ext cx="5131752" cy="2194369"/>
          </a:xfrm>
          <a:prstGeom prst="rect">
            <a:avLst/>
          </a:prstGeom>
        </p:spPr>
      </p:pic>
      <p:sp>
        <p:nvSpPr>
          <p:cNvPr id="6" name="スライド番号プレースホルダー 5"/>
          <p:cNvSpPr>
            <a:spLocks noGrp="1"/>
          </p:cNvSpPr>
          <p:nvPr>
            <p:ph type="sldNum" sz="quarter" idx="12"/>
          </p:nvPr>
        </p:nvSpPr>
        <p:spPr/>
        <p:txBody>
          <a:bodyPr/>
          <a:lstStyle/>
          <a:p>
            <a:fld id="{545D4337-59E0-48FC-86FC-ADAEAB0EE879}" type="slidenum">
              <a:rPr kumimoji="1" lang="ja-JP" altLang="en-US" smtClean="0"/>
              <a:t>31</a:t>
            </a:fld>
            <a:endParaRPr kumimoji="1" lang="ja-JP" altLang="en-US"/>
          </a:p>
        </p:txBody>
      </p:sp>
    </p:spTree>
    <p:extLst>
      <p:ext uri="{BB962C8B-B14F-4D97-AF65-F5344CB8AC3E}">
        <p14:creationId xmlns:p14="http://schemas.microsoft.com/office/powerpoint/2010/main" val="330210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0" y="2996952"/>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sz="5400" b="0" i="0" u="none" strike="noStrike" cap="none" dirty="0" err="1">
                <a:solidFill>
                  <a:srgbClr val="D2533C"/>
                </a:solidFill>
                <a:latin typeface="Roboto"/>
                <a:ea typeface="Roboto"/>
                <a:cs typeface="Roboto"/>
                <a:sym typeface="Roboto"/>
              </a:rPr>
              <a:t>OpenChain</a:t>
            </a:r>
            <a:r>
              <a:rPr lang="ja-JP" altLang="en-US" sz="5400" b="0" i="0" u="none" strike="noStrike" cap="none" dirty="0">
                <a:solidFill>
                  <a:srgbClr val="D2533C"/>
                </a:solidFill>
                <a:latin typeface="+mj-ea"/>
                <a:ea typeface="+mj-ea"/>
                <a:cs typeface="Roboto"/>
                <a:sym typeface="Roboto"/>
              </a:rPr>
              <a:t>プロジェクトの紹介</a:t>
            </a:r>
            <a:endParaRPr lang="en-US" sz="5400" b="0" i="0" u="none" strike="noStrike" cap="none" dirty="0">
              <a:solidFill>
                <a:srgbClr val="D2533C"/>
              </a:solidFill>
              <a:latin typeface="+mj-ea"/>
              <a:ea typeface="+mj-ea"/>
              <a:cs typeface="Roboto"/>
              <a:sym typeface="Roboto"/>
            </a:endParaRPr>
          </a:p>
        </p:txBody>
      </p:sp>
    </p:spTree>
    <p:extLst>
      <p:ext uri="{BB962C8B-B14F-4D97-AF65-F5344CB8AC3E}">
        <p14:creationId xmlns:p14="http://schemas.microsoft.com/office/powerpoint/2010/main" val="218527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Tree>
    <p:extLst>
      <p:ext uri="{BB962C8B-B14F-4D97-AF65-F5344CB8AC3E}">
        <p14:creationId xmlns:p14="http://schemas.microsoft.com/office/powerpoint/2010/main" val="247904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en-US" altLang="ja-JP" sz="4000" b="0" i="0" u="none" strike="noStrike" cap="none" dirty="0">
                <a:solidFill>
                  <a:srgbClr val="D2533C"/>
                </a:solidFill>
                <a:latin typeface="+mj-ea"/>
                <a:ea typeface="+mj-ea"/>
                <a:cs typeface="Roboto"/>
                <a:sym typeface="Roboto"/>
              </a:rPr>
              <a:t> Project</a:t>
            </a:r>
            <a:r>
              <a:rPr lang="ja-JP" altLang="en-US" sz="4000" b="0" i="0" u="none" strike="noStrike" cap="none" dirty="0">
                <a:solidFill>
                  <a:srgbClr val="D2533C"/>
                </a:solidFill>
                <a:latin typeface="+mj-ea"/>
                <a:ea typeface="+mj-ea"/>
                <a:cs typeface="Roboto"/>
                <a:sym typeface="Roboto"/>
              </a:rPr>
              <a:t>とは？</a:t>
            </a:r>
            <a:endParaRPr lang="en-US" sz="4000" b="0" i="0" u="none" strike="noStrike" cap="none" dirty="0">
              <a:solidFill>
                <a:srgbClr val="D2533C"/>
              </a:solidFill>
              <a:latin typeface="+mj-ea"/>
              <a:ea typeface="+mj-ea"/>
              <a:cs typeface="Roboto"/>
              <a:sym typeface="Roboto"/>
            </a:endParaRPr>
          </a:p>
        </p:txBody>
      </p:sp>
      <p:grpSp>
        <p:nvGrpSpPr>
          <p:cNvPr id="2" name="グループ化 1">
            <a:extLst>
              <a:ext uri="{FF2B5EF4-FFF2-40B4-BE49-F238E27FC236}">
                <a16:creationId xmlns:a16="http://schemas.microsoft.com/office/drawing/2014/main" id="{EBDC5885-C56D-4172-8C6A-DBFF7427F690}"/>
              </a:ext>
            </a:extLst>
          </p:cNvPr>
          <p:cNvGrpSpPr/>
          <p:nvPr/>
        </p:nvGrpSpPr>
        <p:grpSpPr>
          <a:xfrm>
            <a:off x="484632" y="2348880"/>
            <a:ext cx="9201290" cy="2750458"/>
            <a:chOff x="484632" y="1752515"/>
            <a:chExt cx="11196350" cy="3346823"/>
          </a:xfrm>
        </p:grpSpPr>
        <p:pic>
          <p:nvPicPr>
            <p:cNvPr id="9" name="Picture 7">
              <a:extLst>
                <a:ext uri="{FF2B5EF4-FFF2-40B4-BE49-F238E27FC236}">
                  <a16:creationId xmlns:a16="http://schemas.microsoft.com/office/drawing/2014/main" id="{E8D85BC4-CAB3-435D-BD7E-C241222D0B25}"/>
                </a:ext>
              </a:extLst>
            </p:cNvPr>
            <p:cNvPicPr>
              <a:picLocks noChangeAspect="1"/>
            </p:cNvPicPr>
            <p:nvPr/>
          </p:nvPicPr>
          <p:blipFill>
            <a:blip r:embed="rId3"/>
            <a:stretch>
              <a:fillRect/>
            </a:stretch>
          </p:blipFill>
          <p:spPr>
            <a:xfrm>
              <a:off x="484632" y="1752515"/>
              <a:ext cx="2560320" cy="3346823"/>
            </a:xfrm>
            <a:prstGeom prst="rect">
              <a:avLst/>
            </a:prstGeom>
          </p:spPr>
        </p:pic>
        <p:pic>
          <p:nvPicPr>
            <p:cNvPr id="12" name="Picture 3">
              <a:extLst>
                <a:ext uri="{FF2B5EF4-FFF2-40B4-BE49-F238E27FC236}">
                  <a16:creationId xmlns:a16="http://schemas.microsoft.com/office/drawing/2014/main" id="{29EE60FD-7EE7-42AB-8170-CE6F6598491E}"/>
                </a:ext>
              </a:extLst>
            </p:cNvPr>
            <p:cNvPicPr>
              <a:picLocks noChangeAspect="1"/>
            </p:cNvPicPr>
            <p:nvPr/>
          </p:nvPicPr>
          <p:blipFill>
            <a:blip r:embed="rId4"/>
            <a:stretch>
              <a:fillRect/>
            </a:stretch>
          </p:blipFill>
          <p:spPr>
            <a:xfrm>
              <a:off x="3354631" y="1763382"/>
              <a:ext cx="2560320" cy="3325090"/>
            </a:xfrm>
            <a:prstGeom prst="rect">
              <a:avLst/>
            </a:prstGeom>
          </p:spPr>
        </p:pic>
        <p:pic>
          <p:nvPicPr>
            <p:cNvPr id="13" name="Picture 6" descr="A screenshot of a cell phone&#10;&#10;Description automatically generated">
              <a:extLst>
                <a:ext uri="{FF2B5EF4-FFF2-40B4-BE49-F238E27FC236}">
                  <a16:creationId xmlns:a16="http://schemas.microsoft.com/office/drawing/2014/main" id="{3FFACADA-CD02-48F3-94C5-A5E992431E35}"/>
                </a:ext>
              </a:extLst>
            </p:cNvPr>
            <p:cNvPicPr>
              <a:picLocks noChangeAspect="1"/>
            </p:cNvPicPr>
            <p:nvPr/>
          </p:nvPicPr>
          <p:blipFill>
            <a:blip r:embed="rId5"/>
            <a:stretch>
              <a:fillRect/>
            </a:stretch>
          </p:blipFill>
          <p:spPr>
            <a:xfrm>
              <a:off x="6235726" y="1768762"/>
              <a:ext cx="2560320" cy="3314330"/>
            </a:xfrm>
            <a:prstGeom prst="rect">
              <a:avLst/>
            </a:prstGeom>
          </p:spPr>
        </p:pic>
        <p:pic>
          <p:nvPicPr>
            <p:cNvPr id="14" name="Picture 9">
              <a:extLst>
                <a:ext uri="{FF2B5EF4-FFF2-40B4-BE49-F238E27FC236}">
                  <a16:creationId xmlns:a16="http://schemas.microsoft.com/office/drawing/2014/main" id="{936DB9F2-F39C-4953-B4CF-84C87DC74530}"/>
                </a:ext>
              </a:extLst>
            </p:cNvPr>
            <p:cNvPicPr>
              <a:picLocks noChangeAspect="1"/>
            </p:cNvPicPr>
            <p:nvPr/>
          </p:nvPicPr>
          <p:blipFill>
            <a:blip r:embed="rId6"/>
            <a:stretch>
              <a:fillRect/>
            </a:stretch>
          </p:blipFill>
          <p:spPr>
            <a:xfrm>
              <a:off x="9120662" y="1906449"/>
              <a:ext cx="2560320" cy="3038956"/>
            </a:xfrm>
            <a:prstGeom prst="rect">
              <a:avLst/>
            </a:prstGeom>
          </p:spPr>
        </p:pic>
      </p:grpSp>
      <p:sp>
        <p:nvSpPr>
          <p:cNvPr id="15" name="正方形/長方形 14">
            <a:extLst>
              <a:ext uri="{FF2B5EF4-FFF2-40B4-BE49-F238E27FC236}">
                <a16:creationId xmlns:a16="http://schemas.microsoft.com/office/drawing/2014/main" id="{EAE19CC2-E60B-44F7-B1DF-1825FDDEC13E}"/>
              </a:ext>
            </a:extLst>
          </p:cNvPr>
          <p:cNvSpPr/>
          <p:nvPr/>
        </p:nvSpPr>
        <p:spPr>
          <a:xfrm>
            <a:off x="5203655" y="5324054"/>
            <a:ext cx="3815882" cy="1200329"/>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Linux Foundation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公式</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プロジェクトです</a:t>
            </a:r>
          </a:p>
        </p:txBody>
      </p:sp>
      <p:sp>
        <p:nvSpPr>
          <p:cNvPr id="10" name="円/楕円 2">
            <a:extLst>
              <a:ext uri="{FF2B5EF4-FFF2-40B4-BE49-F238E27FC236}">
                <a16:creationId xmlns:a16="http://schemas.microsoft.com/office/drawing/2014/main" id="{B6A21B99-8E28-4926-9C55-9EC098C34F16}"/>
              </a:ext>
            </a:extLst>
          </p:cNvPr>
          <p:cNvSpPr/>
          <p:nvPr/>
        </p:nvSpPr>
        <p:spPr>
          <a:xfrm>
            <a:off x="6249144" y="4509120"/>
            <a:ext cx="648072" cy="36004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D4E36234-51CF-4182-A729-AD175C5E042F}"/>
              </a:ext>
            </a:extLst>
          </p:cNvPr>
          <p:cNvCxnSpPr>
            <a:cxnSpLocks/>
          </p:cNvCxnSpPr>
          <p:nvPr/>
        </p:nvCxnSpPr>
        <p:spPr>
          <a:xfrm>
            <a:off x="4413829" y="2209589"/>
            <a:ext cx="1949885" cy="2299531"/>
          </a:xfrm>
          <a:prstGeom prst="line">
            <a:avLst/>
          </a:prstGeom>
          <a:ln w="57150">
            <a:solidFill>
              <a:srgbClr val="7030A0">
                <a:alpha val="50000"/>
              </a:srgb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4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err="1">
                <a:solidFill>
                  <a:srgbClr val="D2533C"/>
                </a:solidFill>
                <a:latin typeface="+mj-ea"/>
                <a:ea typeface="+mj-ea"/>
                <a:cs typeface="Roboto"/>
                <a:sym typeface="Roboto"/>
              </a:rPr>
              <a:t>OpenChain</a:t>
            </a:r>
            <a:r>
              <a:rPr lang="ja-JP" altLang="en-US" dirty="0">
                <a:solidFill>
                  <a:srgbClr val="D2533C"/>
                </a:solidFill>
                <a:latin typeface="+mj-ea"/>
                <a:ea typeface="+mj-ea"/>
              </a:rPr>
              <a:t> </a:t>
            </a:r>
            <a:r>
              <a:rPr lang="en-US" altLang="ja-JP" dirty="0">
                <a:solidFill>
                  <a:srgbClr val="D2533C"/>
                </a:solidFill>
                <a:latin typeface="+mj-ea"/>
                <a:ea typeface="+mj-ea"/>
              </a:rPr>
              <a:t>Project</a:t>
            </a:r>
            <a:r>
              <a:rPr lang="ja-JP" altLang="en-US" sz="4000" b="0" i="0" u="none" strike="noStrike" cap="none" dirty="0">
                <a:solidFill>
                  <a:srgbClr val="D2533C"/>
                </a:solidFill>
                <a:latin typeface="+mj-ea"/>
                <a:ea typeface="+mj-ea"/>
                <a:cs typeface="Roboto"/>
                <a:sym typeface="Roboto"/>
              </a:rPr>
              <a:t>の目的</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16496" y="1484784"/>
            <a:ext cx="8915399" cy="1748977"/>
          </a:xfrm>
          <a:prstGeom prst="rect">
            <a:avLst/>
          </a:prstGeom>
          <a:noFill/>
          <a:ln>
            <a:noFill/>
          </a:ln>
        </p:spPr>
        <p:txBody>
          <a:bodyPr lIns="91425" tIns="45700" rIns="91425" bIns="45700" anchor="t" anchorCtr="0">
            <a:noAutofit/>
          </a:bodyPr>
          <a:lstStyle/>
          <a:p>
            <a:pPr marL="0" lvl="0" indent="0">
              <a:buNone/>
            </a:pPr>
            <a:r>
              <a:rPr lang="en-US" altLang="ja-JP" dirty="0">
                <a:latin typeface="+mn-ea"/>
                <a:ea typeface="+mn-ea"/>
              </a:rPr>
              <a:t>OSS</a:t>
            </a:r>
            <a:r>
              <a:rPr lang="ja-JP" altLang="en-US" dirty="0">
                <a:latin typeface="+mn-ea"/>
                <a:ea typeface="+mn-ea"/>
              </a:rPr>
              <a:t>サプライチェーン全体にわたる信頼を築くため、</a:t>
            </a:r>
            <a:endParaRPr lang="en-US" altLang="ja-JP" dirty="0">
              <a:latin typeface="+mn-ea"/>
              <a:ea typeface="+mn-ea"/>
            </a:endParaRPr>
          </a:p>
          <a:p>
            <a:pPr marL="0" lvl="0" indent="0">
              <a:buNone/>
            </a:pPr>
            <a:r>
              <a:rPr lang="ja-JP" altLang="en-US" dirty="0">
                <a:latin typeface="+mn-ea"/>
                <a:ea typeface="+mn-ea"/>
              </a:rPr>
              <a:t>サプライチェーンの参加者が各組織内に確立すべき</a:t>
            </a:r>
            <a:endParaRPr lang="en-US" altLang="ja-JP" dirty="0">
              <a:latin typeface="+mn-ea"/>
              <a:ea typeface="+mn-ea"/>
            </a:endParaRPr>
          </a:p>
          <a:p>
            <a:pPr marL="0" lvl="0" indent="0">
              <a:buNone/>
            </a:pPr>
            <a:r>
              <a:rPr lang="ja-JP" altLang="en-US" dirty="0">
                <a:latin typeface="+mn-ea"/>
                <a:ea typeface="+mn-ea"/>
              </a:rPr>
              <a:t>コンプライアンスプログラムの要件を</a:t>
            </a:r>
            <a:r>
              <a:rPr lang="en-US" altLang="ja-JP" dirty="0" err="1">
                <a:latin typeface="+mn-ea"/>
                <a:ea typeface="+mn-ea"/>
              </a:rPr>
              <a:t>OpenChain</a:t>
            </a:r>
            <a:r>
              <a:rPr lang="ja-JP" altLang="en-US" dirty="0">
                <a:latin typeface="+mn-ea"/>
                <a:ea typeface="+mn-ea"/>
              </a:rPr>
              <a:t>仕様として定義し、</a:t>
            </a:r>
            <a:endParaRPr lang="en-US" altLang="ja-JP" dirty="0">
              <a:latin typeface="+mn-ea"/>
              <a:ea typeface="+mn-ea"/>
            </a:endParaRPr>
          </a:p>
          <a:p>
            <a:pPr marL="0" lvl="0" indent="0">
              <a:buNone/>
            </a:pPr>
            <a:r>
              <a:rPr lang="ja-JP" altLang="en-US" dirty="0">
                <a:latin typeface="+mn-ea"/>
                <a:ea typeface="+mn-ea"/>
              </a:rPr>
              <a:t>その普及を推進する。</a:t>
            </a:r>
            <a:endParaRPr sz="2400" b="0" i="0" u="none" strike="noStrike" cap="none" dirty="0">
              <a:solidFill>
                <a:schemeClr val="dk1"/>
              </a:solidFill>
              <a:latin typeface="+mj-ea"/>
              <a:ea typeface="+mj-ea"/>
              <a:cs typeface="Roboto"/>
              <a:sym typeface="Roboto"/>
            </a:endParaRPr>
          </a:p>
        </p:txBody>
      </p:sp>
      <p:grpSp>
        <p:nvGrpSpPr>
          <p:cNvPr id="2" name="グループ化 1"/>
          <p:cNvGrpSpPr/>
          <p:nvPr/>
        </p:nvGrpSpPr>
        <p:grpSpPr>
          <a:xfrm>
            <a:off x="56456" y="3717032"/>
            <a:ext cx="5946429" cy="2681529"/>
            <a:chOff x="2570808" y="3089634"/>
            <a:chExt cx="5946429" cy="2681529"/>
          </a:xfrm>
        </p:grpSpPr>
        <p:grpSp>
          <p:nvGrpSpPr>
            <p:cNvPr id="5" name="グループ化 4"/>
            <p:cNvGrpSpPr/>
            <p:nvPr/>
          </p:nvGrpSpPr>
          <p:grpSpPr>
            <a:xfrm>
              <a:off x="2570808" y="3089634"/>
              <a:ext cx="5946429" cy="2681529"/>
              <a:chOff x="2618433" y="1351802"/>
              <a:chExt cx="5946429" cy="2681529"/>
            </a:xfrm>
          </p:grpSpPr>
          <p:sp>
            <p:nvSpPr>
              <p:cNvPr id="10" name="円/楕円 9"/>
              <p:cNvSpPr/>
              <p:nvPr/>
            </p:nvSpPr>
            <p:spPr>
              <a:xfrm>
                <a:off x="3286722" y="2213613"/>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チップ</a:t>
                </a:r>
              </a:p>
              <a:p>
                <a:pPr algn="ctr">
                  <a:lnSpc>
                    <a:spcPts val="1500"/>
                  </a:lnSpc>
                  <a:spcAft>
                    <a:spcPts val="0"/>
                  </a:spcAft>
                </a:pPr>
                <a:r>
                  <a:rPr lang="ja-JP" altLang="en-US" sz="1100" kern="100" dirty="0">
                    <a:solidFill>
                      <a:srgbClr val="000000"/>
                    </a:solidFill>
                    <a:effectLst/>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1" name="円/楕円 10"/>
              <p:cNvSpPr/>
              <p:nvPr/>
            </p:nvSpPr>
            <p:spPr>
              <a:xfrm>
                <a:off x="5329835" y="2204088"/>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en-US" altLang="ja-JP" sz="1100" kern="100" dirty="0">
                    <a:solidFill>
                      <a:srgbClr val="000000"/>
                    </a:solidFill>
                    <a:latin typeface="メイリオ" pitchFamily="50" charset="-128"/>
                    <a:ea typeface="メイリオ" pitchFamily="50" charset="-128"/>
                    <a:cs typeface="メイリオ" pitchFamily="50" charset="-128"/>
                  </a:rPr>
                  <a:t>OEM/ODM</a:t>
                </a: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cxnSp>
            <p:nvCxnSpPr>
              <p:cNvPr id="13" name="直線矢印コネクタ 12"/>
              <p:cNvCxnSpPr/>
              <p:nvPr/>
            </p:nvCxnSpPr>
            <p:spPr>
              <a:xfrm>
                <a:off x="4411466" y="2546987"/>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3492401" y="3702236"/>
                <a:ext cx="4942680" cy="33109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ts val="1200"/>
                  </a:lnSpc>
                  <a:spcAft>
                    <a:spcPts val="0"/>
                  </a:spcAft>
                </a:pPr>
                <a:r>
                  <a:rPr lang="en-US" sz="1800" kern="100" dirty="0">
                    <a:solidFill>
                      <a:srgbClr val="000000"/>
                    </a:solidFill>
                    <a:effectLst/>
                    <a:latin typeface="+mn-ea"/>
                    <a:cs typeface="メイリオ" pitchFamily="50" charset="-128"/>
                  </a:rPr>
                  <a:t>OSS</a:t>
                </a:r>
                <a:r>
                  <a:rPr lang="ja-JP" altLang="en-US" sz="1800" kern="100" dirty="0">
                    <a:solidFill>
                      <a:srgbClr val="000000"/>
                    </a:solidFill>
                    <a:effectLst/>
                    <a:latin typeface="+mn-ea"/>
                    <a:cs typeface="メイリオ" pitchFamily="50" charset="-128"/>
                  </a:rPr>
                  <a:t>サプライチェーン </a:t>
                </a:r>
                <a:r>
                  <a:rPr lang="en-US" altLang="ja-JP" sz="1800" kern="100" dirty="0">
                    <a:solidFill>
                      <a:srgbClr val="000000"/>
                    </a:solidFill>
                    <a:effectLst/>
                    <a:latin typeface="+mn-ea"/>
                    <a:cs typeface="メイリオ" pitchFamily="50" charset="-128"/>
                  </a:rPr>
                  <a:t>(</a:t>
                </a:r>
                <a:r>
                  <a:rPr lang="ja-JP" altLang="en-US" sz="1800" kern="100" dirty="0">
                    <a:solidFill>
                      <a:srgbClr val="000000"/>
                    </a:solidFill>
                    <a:effectLst/>
                    <a:latin typeface="+mn-ea"/>
                    <a:cs typeface="メイリオ" pitchFamily="50" charset="-128"/>
                  </a:rPr>
                  <a:t>組み込み機器の例</a:t>
                </a:r>
                <a:r>
                  <a:rPr lang="en-US" altLang="ja-JP" sz="1800" kern="100" dirty="0">
                    <a:solidFill>
                      <a:srgbClr val="000000"/>
                    </a:solidFill>
                    <a:effectLst/>
                    <a:latin typeface="+mn-ea"/>
                    <a:cs typeface="メイリオ" pitchFamily="50" charset="-128"/>
                  </a:rPr>
                  <a:t>)</a:t>
                </a:r>
                <a:endParaRPr lang="ja-JP" sz="1800" kern="100" dirty="0">
                  <a:effectLst/>
                  <a:latin typeface="+mn-ea"/>
                  <a:cs typeface="メイリオ" pitchFamily="50" charset="-128"/>
                </a:endParaRPr>
              </a:p>
            </p:txBody>
          </p:sp>
          <p:cxnSp>
            <p:nvCxnSpPr>
              <p:cNvPr id="15" name="直線矢印コネクタ 14"/>
              <p:cNvCxnSpPr/>
              <p:nvPr/>
            </p:nvCxnSpPr>
            <p:spPr>
              <a:xfrm>
                <a:off x="6454578" y="2550472"/>
                <a:ext cx="918369"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7372947" y="2215516"/>
                <a:ext cx="1124744" cy="676275"/>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0" vert="horz" wrap="none" lIns="0" tIns="36000" rIns="0" bIns="36000" numCol="1" spcCol="0" rtlCol="0" fromWordArt="0" anchor="ctr" anchorCtr="0" forceAA="0" compatLnSpc="1">
                <a:prstTxWarp prst="textNoShape">
                  <a:avLst/>
                </a:prstTxWarp>
                <a:noAutofit/>
              </a:bodyPr>
              <a:lstStyle/>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最終製品</a:t>
                </a:r>
                <a:endParaRPr lang="en-US" altLang="ja-JP" sz="1100" kern="100" dirty="0">
                  <a:solidFill>
                    <a:srgbClr val="000000"/>
                  </a:solidFill>
                  <a:latin typeface="メイリオ" pitchFamily="50" charset="-128"/>
                  <a:ea typeface="メイリオ" pitchFamily="50" charset="-128"/>
                  <a:cs typeface="メイリオ" pitchFamily="50" charset="-128"/>
                </a:endParaRPr>
              </a:p>
              <a:p>
                <a:pPr algn="ctr">
                  <a:lnSpc>
                    <a:spcPts val="1500"/>
                  </a:lnSpc>
                  <a:spcAft>
                    <a:spcPts val="0"/>
                  </a:spcAft>
                </a:pPr>
                <a:r>
                  <a:rPr lang="ja-JP" altLang="en-US" sz="1100" kern="100" dirty="0">
                    <a:solidFill>
                      <a:srgbClr val="000000"/>
                    </a:solidFill>
                    <a:latin typeface="メイリオ" pitchFamily="50" charset="-128"/>
                    <a:ea typeface="メイリオ" pitchFamily="50" charset="-128"/>
                    <a:cs typeface="メイリオ" pitchFamily="50" charset="-128"/>
                  </a:rPr>
                  <a:t>ベンダ</a:t>
                </a:r>
                <a:endParaRPr lang="ja-JP" sz="1100" kern="100" dirty="0">
                  <a:effectLst/>
                  <a:latin typeface="メイリオ" pitchFamily="50" charset="-128"/>
                  <a:ea typeface="メイリオ" pitchFamily="50" charset="-128"/>
                  <a:cs typeface="メイリオ" pitchFamily="50" charset="-128"/>
                </a:endParaRPr>
              </a:p>
            </p:txBody>
          </p:sp>
          <p:sp>
            <p:nvSpPr>
              <p:cNvPr id="17" name="涙形 16"/>
              <p:cNvSpPr/>
              <p:nvPr/>
            </p:nvSpPr>
            <p:spPr bwMode="auto">
              <a:xfrm>
                <a:off x="2618433" y="1781438"/>
                <a:ext cx="443706"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8" name="グループ化 17"/>
              <p:cNvGrpSpPr/>
              <p:nvPr/>
            </p:nvGrpSpPr>
            <p:grpSpPr>
              <a:xfrm>
                <a:off x="4421686" y="1576650"/>
                <a:ext cx="1083469" cy="614363"/>
                <a:chOff x="3162300" y="2881312"/>
                <a:chExt cx="1000125" cy="614363"/>
              </a:xfrm>
            </p:grpSpPr>
            <p:sp>
              <p:nvSpPr>
                <p:cNvPr id="28" name="フローチャート: データ 27"/>
                <p:cNvSpPr/>
                <p:nvPr/>
              </p:nvSpPr>
              <p:spPr bwMode="auto">
                <a:xfrm>
                  <a:off x="3162300" y="2881312"/>
                  <a:ext cx="1000125" cy="614363"/>
                </a:xfrm>
                <a:prstGeom prst="flowChartInputOutp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涙形 28"/>
                <p:cNvSpPr/>
                <p:nvPr/>
              </p:nvSpPr>
              <p:spPr bwMode="auto">
                <a:xfrm>
                  <a:off x="3419474" y="3067050"/>
                  <a:ext cx="409575" cy="409575"/>
                </a:xfrm>
                <a:prstGeom prst="teardrop">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9" name="直方体 18"/>
              <p:cNvSpPr/>
              <p:nvPr/>
            </p:nvSpPr>
            <p:spPr bwMode="auto">
              <a:xfrm>
                <a:off x="6268740" y="1351802"/>
                <a:ext cx="1666578" cy="888568"/>
              </a:xfrm>
              <a:prstGeom prst="cube">
                <a:avLst>
                  <a:gd name="adj" fmla="val 48226"/>
                </a:avLst>
              </a:prstGeom>
              <a:solidFill>
                <a:srgbClr val="0070C0">
                  <a:alpha val="50000"/>
                </a:srgbClr>
              </a:solidFill>
              <a:ln w="19050">
                <a:headEnd/>
                <a:tailEnd/>
              </a:ln>
            </p:spPr>
            <p:style>
              <a:lnRef idx="3">
                <a:schemeClr val="lt1"/>
              </a:lnRef>
              <a:fillRef idx="1">
                <a:schemeClr val="accent1"/>
              </a:fillRef>
              <a:effectRef idx="1">
                <a:schemeClr val="accent1"/>
              </a:effectRef>
              <a:fontRef idx="minor">
                <a:schemeClr val="lt1"/>
              </a:fontRef>
            </p:style>
            <p:txBody>
              <a:bodyPr wrap="none" rtlCol="0" anchor="t" anchorCtr="0">
                <a:noAutofit/>
              </a:bodyPr>
              <a:lstStyle/>
              <a:p>
                <a:pPr algn="ct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0" name="グループ化 19"/>
              <p:cNvGrpSpPr/>
              <p:nvPr/>
            </p:nvGrpSpPr>
            <p:grpSpPr>
              <a:xfrm>
                <a:off x="6356450" y="1574331"/>
                <a:ext cx="1083469" cy="614363"/>
                <a:chOff x="5867492" y="1679854"/>
                <a:chExt cx="1000125" cy="614363"/>
              </a:xfrm>
            </p:grpSpPr>
            <p:sp>
              <p:nvSpPr>
                <p:cNvPr id="26" name="フローチャート: データ 25"/>
                <p:cNvSpPr/>
                <p:nvPr/>
              </p:nvSpPr>
              <p:spPr bwMode="auto">
                <a:xfrm>
                  <a:off x="5867492" y="1679854"/>
                  <a:ext cx="1000125" cy="614363"/>
                </a:xfrm>
                <a:prstGeom prst="flowChartInputOutput">
                  <a:avLst/>
                </a:prstGeom>
                <a:solidFill>
                  <a:schemeClr val="lt1"/>
                </a:solidFill>
                <a:ln>
                  <a:headEnd/>
                  <a:tailEnd/>
                </a:ln>
              </p:spPr>
              <p:style>
                <a:lnRef idx="2">
                  <a:schemeClr val="accent2"/>
                </a:lnRef>
                <a:fillRef idx="1">
                  <a:schemeClr val="lt1"/>
                </a:fillRef>
                <a:effectRef idx="0">
                  <a:schemeClr val="accent2"/>
                </a:effectRef>
                <a:fontRef idx="minor">
                  <a:schemeClr val="dk1"/>
                </a:fontRef>
              </p:style>
              <p:txBody>
                <a:bodyPr wrap="none" rtlCol="0" anchor="t"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IC</a:t>
                  </a: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チップ</a:t>
                  </a:r>
                  <a:endParaRPr kumimoji="1" lang="ja-JP" altLang="en-US" sz="18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涙形 26"/>
                <p:cNvSpPr/>
                <p:nvPr/>
              </p:nvSpPr>
              <p:spPr bwMode="auto">
                <a:xfrm>
                  <a:off x="6124666" y="1865592"/>
                  <a:ext cx="409575" cy="409575"/>
                </a:xfrm>
                <a:prstGeom prst="teardrop">
                  <a:avLst/>
                </a:prstGeom>
                <a:gradFill>
                  <a:gsLst>
                    <a:gs pos="0">
                      <a:schemeClr val="accent2">
                        <a:tint val="50000"/>
                        <a:satMod val="300000"/>
                      </a:schemeClr>
                    </a:gs>
                    <a:gs pos="35000">
                      <a:schemeClr val="accent2">
                        <a:tint val="37000"/>
                        <a:satMod val="300000"/>
                      </a:schemeClr>
                    </a:gs>
                    <a:gs pos="100000">
                      <a:schemeClr val="accent2">
                        <a:tint val="15000"/>
                        <a:satMod val="350000"/>
                      </a:schemeClr>
                    </a:gs>
                  </a:gsLst>
                </a:gradFill>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OSS</a:t>
                  </a:r>
                  <a:endPar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1" name="テキスト ボックス 20"/>
              <p:cNvSpPr txBox="1"/>
              <p:nvPr/>
            </p:nvSpPr>
            <p:spPr>
              <a:xfrm>
                <a:off x="6928663" y="1351803"/>
                <a:ext cx="492443" cy="258532"/>
              </a:xfrm>
              <a:prstGeom prst="rect">
                <a:avLst/>
              </a:prstGeom>
              <a:noFill/>
            </p:spPr>
            <p:txBody>
              <a:bodyPr wrap="none" rtlCol="0">
                <a:spAutoFit/>
              </a:bodyPr>
              <a:lstStyle/>
              <a:p>
                <a:r>
                  <a:rPr kumimoji="1" lang="ja-JP" altLang="en-US" sz="1200" dirty="0">
                    <a:solidFill>
                      <a:schemeClr val="bg1"/>
                    </a:solidFill>
                    <a:latin typeface="Meiryo UI" pitchFamily="50" charset="-128"/>
                    <a:ea typeface="Meiryo UI" pitchFamily="50" charset="-128"/>
                    <a:cs typeface="Meiryo UI" pitchFamily="50" charset="-128"/>
                  </a:rPr>
                  <a:t>製品</a:t>
                </a:r>
                <a:endParaRPr kumimoji="1" lang="ja-JP" altLang="en-US" sz="2400" dirty="0">
                  <a:solidFill>
                    <a:schemeClr val="bg1"/>
                  </a:solidFill>
                  <a:latin typeface="Meiryo UI" pitchFamily="50" charset="-128"/>
                  <a:ea typeface="Meiryo UI" pitchFamily="50" charset="-128"/>
                  <a:cs typeface="Meiryo UI" pitchFamily="50" charset="-128"/>
                </a:endParaRPr>
              </a:p>
            </p:txBody>
          </p:sp>
          <p:sp>
            <p:nvSpPr>
              <p:cNvPr id="23" name="上矢印吹き出し 22"/>
              <p:cNvSpPr/>
              <p:nvPr/>
            </p:nvSpPr>
            <p:spPr bwMode="auto">
              <a:xfrm>
                <a:off x="3219550"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4" name="上矢印吹き出し 23"/>
              <p:cNvSpPr/>
              <p:nvPr/>
            </p:nvSpPr>
            <p:spPr bwMode="auto">
              <a:xfrm>
                <a:off x="5262662"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sp>
            <p:nvSpPr>
              <p:cNvPr id="25" name="上矢印吹き出し 24"/>
              <p:cNvSpPr/>
              <p:nvPr/>
            </p:nvSpPr>
            <p:spPr bwMode="auto">
              <a:xfrm>
                <a:off x="7305775" y="2904376"/>
                <a:ext cx="1259087" cy="552450"/>
              </a:xfrm>
              <a:prstGeom prst="upArrowCallou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nchorCtr="0">
                <a:noAutofit/>
              </a:bodyPr>
              <a:lstStyle/>
              <a:p>
                <a:pPr algn="ctr"/>
                <a:r>
                  <a:rPr kumimoji="1" lang="en-US" altLang="ja-JP" sz="12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OpenChain</a:t>
                </a:r>
                <a:br>
                  <a:rPr kumimoji="1" lang="en-US" altLang="ja-JP"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適合</a:t>
                </a:r>
              </a:p>
            </p:txBody>
          </p:sp>
        </p:grpSp>
        <p:sp>
          <p:nvSpPr>
            <p:cNvPr id="6" name="メモ 5"/>
            <p:cNvSpPr/>
            <p:nvPr/>
          </p:nvSpPr>
          <p:spPr bwMode="auto">
            <a:xfrm>
              <a:off x="2946895"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7" name="メモ 6"/>
            <p:cNvSpPr/>
            <p:nvPr/>
          </p:nvSpPr>
          <p:spPr bwMode="auto">
            <a:xfrm>
              <a:off x="5092207"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sp>
          <p:nvSpPr>
            <p:cNvPr id="8" name="メモ 7"/>
            <p:cNvSpPr/>
            <p:nvPr/>
          </p:nvSpPr>
          <p:spPr bwMode="auto">
            <a:xfrm>
              <a:off x="7334946" y="3660833"/>
              <a:ext cx="497881" cy="268012"/>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t" anchorCtr="0">
              <a:noAutofit/>
            </a:bodyPr>
            <a:lstStyle/>
            <a:p>
              <a:pPr algn="ctr"/>
              <a:r>
                <a:rPr kumimoji="1" lang="en-US" altLang="ja-JP" sz="900" dirty="0">
                  <a:solidFill>
                    <a:schemeClr val="tx1"/>
                  </a:solidFill>
                </a:rPr>
                <a:t>License</a:t>
              </a:r>
            </a:p>
          </p:txBody>
        </p:sp>
      </p:grpSp>
      <p:cxnSp>
        <p:nvCxnSpPr>
          <p:cNvPr id="4" name="直線コネクタ 3"/>
          <p:cNvCxnSpPr/>
          <p:nvPr/>
        </p:nvCxnSpPr>
        <p:spPr>
          <a:xfrm>
            <a:off x="481707" y="2801714"/>
            <a:ext cx="799288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81707" y="2369666"/>
            <a:ext cx="670354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033120" y="3284984"/>
            <a:ext cx="3831107" cy="3416320"/>
          </a:xfrm>
          <a:prstGeom prst="rect">
            <a:avLst/>
          </a:prstGeom>
        </p:spPr>
        <p:txBody>
          <a:bodyPr wrap="square">
            <a:spAutoFit/>
          </a:bodyPr>
          <a:lstStyle/>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では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という言葉がよく使われますが、</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これは</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コンプライアンス</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プログラムの要件</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を指します。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2400" b="1"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定義と普及を目指しています。</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54182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00472" y="404664"/>
            <a:ext cx="8915399" cy="576064"/>
          </a:xfrm>
          <a:prstGeom prst="rect">
            <a:avLst/>
          </a:prstGeom>
          <a:noFill/>
          <a:ln>
            <a:noFill/>
          </a:ln>
        </p:spPr>
        <p:txBody>
          <a:bodyPr lIns="91425" tIns="45700" rIns="91425" bIns="45700" anchor="ctr" anchorCtr="0">
            <a:noAutofit/>
          </a:bodyPr>
          <a:lstStyle/>
          <a:p>
            <a:pPr marL="0" marR="0" lvl="0" indent="0" algn="l" rtl="0">
              <a:spcBef>
                <a:spcPts val="0"/>
              </a:spcBef>
              <a:buClr>
                <a:srgbClr val="D2533C"/>
              </a:buClr>
              <a:buSzPct val="25000"/>
              <a:buFont typeface="Roboto"/>
              <a:buNone/>
            </a:pPr>
            <a:r>
              <a:rPr lang="en-US" altLang="ja-JP" sz="4000" b="0" i="0" u="none" strike="noStrike" cap="none" dirty="0">
                <a:solidFill>
                  <a:srgbClr val="D2533C"/>
                </a:solidFill>
                <a:latin typeface="+mj-ea"/>
                <a:ea typeface="+mj-ea"/>
                <a:cs typeface="Roboto"/>
                <a:sym typeface="Roboto"/>
              </a:rPr>
              <a:t>3</a:t>
            </a:r>
            <a:r>
              <a:rPr lang="ja-JP" altLang="en-US" dirty="0">
                <a:solidFill>
                  <a:srgbClr val="D2533C"/>
                </a:solidFill>
                <a:latin typeface="+mj-ea"/>
                <a:ea typeface="+mj-ea"/>
              </a:rPr>
              <a:t>本</a:t>
            </a:r>
            <a:r>
              <a:rPr lang="ja-JP" altLang="en-US" sz="4000" b="0" i="0" u="none" strike="noStrike" cap="none" dirty="0">
                <a:solidFill>
                  <a:srgbClr val="D2533C"/>
                </a:solidFill>
                <a:latin typeface="+mj-ea"/>
                <a:ea typeface="+mj-ea"/>
                <a:cs typeface="Roboto"/>
                <a:sym typeface="Roboto"/>
              </a:rPr>
              <a:t>の柱</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128464" y="1052735"/>
            <a:ext cx="9721080" cy="4464497"/>
          </a:xfrm>
          <a:prstGeom prst="rect">
            <a:avLst/>
          </a:prstGeom>
          <a:noFill/>
          <a:ln>
            <a:noFill/>
          </a:ln>
        </p:spPr>
        <p:txBody>
          <a:bodyPr lIns="91425" tIns="45700" rIns="91425" bIns="45700" anchor="t" anchorCtr="0">
            <a:noAutofit/>
          </a:bodyPr>
          <a:lstStyle/>
          <a:p>
            <a:pPr marL="342900" lvl="0" indent="-342900">
              <a:buFont typeface="Wingdings" pitchFamily="2" charset="2"/>
              <a:buChar char="u"/>
            </a:pPr>
            <a:r>
              <a:rPr lang="ja-JP" altLang="en-US" dirty="0">
                <a:latin typeface="+mn-ea"/>
                <a:ea typeface="+mn-ea"/>
              </a:rPr>
              <a:t>仕様 </a:t>
            </a:r>
            <a:r>
              <a:rPr lang="en-US" altLang="ja-JP" dirty="0">
                <a:latin typeface="+mn-ea"/>
                <a:ea typeface="+mn-ea"/>
              </a:rPr>
              <a:t>(Specification)</a:t>
            </a:r>
            <a:r>
              <a:rPr lang="ja-JP" altLang="en-US" dirty="0">
                <a:latin typeface="+mn-ea"/>
                <a:ea typeface="+mn-ea"/>
              </a:rPr>
              <a:t>　</a:t>
            </a:r>
            <a:r>
              <a:rPr lang="en-US" altLang="ja-JP" sz="1800" dirty="0">
                <a:solidFill>
                  <a:srgbClr val="292934"/>
                </a:solidFill>
                <a:latin typeface="ＭＳ Ｐゴシック"/>
                <a:ea typeface="ＭＳ Ｐゴシック"/>
                <a:hlinkClick r:id="rId3"/>
              </a:rPr>
              <a:t> https://www.openchainproject.org/spec</a:t>
            </a:r>
            <a:endParaRPr lang="en-US" altLang="ja-JP" dirty="0">
              <a:latin typeface="+mn-ea"/>
              <a:ea typeface="+mn-ea"/>
            </a:endParaRPr>
          </a:p>
          <a:p>
            <a:pPr marL="361950" lvl="0" indent="-161925">
              <a:buFont typeface="Arial" pitchFamily="34" charset="0"/>
              <a:buChar char="•"/>
            </a:pPr>
            <a:r>
              <a:rPr lang="ja-JP" altLang="en-US" dirty="0">
                <a:latin typeface="+mn-ea"/>
                <a:ea typeface="+mn-ea"/>
              </a:rPr>
              <a:t>企業が組織内に確立すべきコンプライアンス プログラムの要件を定義。　最新版は</a:t>
            </a:r>
            <a:r>
              <a:rPr lang="en-US" altLang="ja-JP" dirty="0">
                <a:latin typeface="+mn-ea"/>
                <a:ea typeface="+mn-ea"/>
              </a:rPr>
              <a:t>Version 2.0</a:t>
            </a:r>
            <a:r>
              <a:rPr lang="ja-JP" altLang="en-US" dirty="0">
                <a:latin typeface="+mn-ea"/>
                <a:ea typeface="+mn-ea"/>
              </a:rPr>
              <a:t>で各国語訳あり</a:t>
            </a:r>
            <a:r>
              <a:rPr lang="en-US" altLang="ja-JP" sz="1800" dirty="0">
                <a:latin typeface="+mn-ea"/>
                <a:ea typeface="+mn-ea"/>
                <a:hlinkClick r:id="rId4"/>
              </a:rPr>
              <a:t>https://www.openchainproject.org/translations</a:t>
            </a:r>
            <a:endParaRPr lang="en-US" altLang="ja-JP" sz="1800" dirty="0">
              <a:latin typeface="+mn-ea"/>
              <a:ea typeface="+mn-ea"/>
            </a:endParaRPr>
          </a:p>
          <a:p>
            <a:pPr marL="200025" lvl="0" indent="0">
              <a:buNone/>
            </a:pPr>
            <a:endParaRPr lang="en-US" altLang="ja-JP" sz="600" dirty="0">
              <a:latin typeface="+mn-ea"/>
              <a:ea typeface="+mn-ea"/>
            </a:endParaRPr>
          </a:p>
          <a:p>
            <a:pPr marL="342900" indent="-342900">
              <a:buFont typeface="Wingdings" pitchFamily="2" charset="2"/>
              <a:buChar char="u"/>
            </a:pPr>
            <a:r>
              <a:rPr lang="ja-JP" altLang="en-US" dirty="0">
                <a:latin typeface="+mn-ea"/>
                <a:ea typeface="+mn-ea"/>
              </a:rPr>
              <a:t>適合 </a:t>
            </a:r>
            <a:r>
              <a:rPr lang="en-US" altLang="ja-JP" dirty="0">
                <a:latin typeface="+mn-ea"/>
                <a:ea typeface="+mn-ea"/>
              </a:rPr>
              <a:t>(</a:t>
            </a:r>
            <a:r>
              <a:rPr lang="en-US" altLang="ja-JP" dirty="0">
                <a:latin typeface="+mn-ea"/>
              </a:rPr>
              <a:t>Conformance)</a:t>
            </a:r>
            <a:r>
              <a:rPr lang="ja-JP" altLang="en-US" dirty="0">
                <a:latin typeface="+mn-ea"/>
              </a:rPr>
              <a:t>  </a:t>
            </a:r>
            <a:r>
              <a:rPr lang="en-US" altLang="ja-JP" sz="1800" dirty="0">
                <a:solidFill>
                  <a:srgbClr val="292934"/>
                </a:solidFill>
                <a:latin typeface="ＭＳ Ｐゴシック"/>
                <a:ea typeface="ＭＳ Ｐゴシック"/>
                <a:hlinkClick r:id="rId5"/>
              </a:rPr>
              <a:t>https://www.openchainproject.org/conformance</a:t>
            </a:r>
            <a:endParaRPr lang="en-US" altLang="ja-JP" dirty="0">
              <a:latin typeface="+mn-ea"/>
              <a:ea typeface="+mn-ea"/>
            </a:endParaRPr>
          </a:p>
          <a:p>
            <a:pPr marL="361950" lvl="0" indent="-161925">
              <a:buFont typeface="Arial" pitchFamily="34" charset="0"/>
              <a:buChar char="•"/>
            </a:pPr>
            <a:r>
              <a:rPr lang="ja-JP" altLang="en-US" dirty="0">
                <a:latin typeface="+mn-ea"/>
                <a:ea typeface="+mn-ea"/>
              </a:rPr>
              <a:t>質問に回答することで、上記仕様への適合を自己認証。</a:t>
            </a:r>
            <a:endParaRPr lang="ja-JP" altLang="en-US" sz="1800" dirty="0">
              <a:latin typeface="+mn-ea"/>
              <a:ea typeface="+mn-ea"/>
            </a:endParaRPr>
          </a:p>
          <a:p>
            <a:pPr marL="361950" lvl="0" indent="-161925">
              <a:buFont typeface="Arial" pitchFamily="34" charset="0"/>
              <a:buChar char="•"/>
            </a:pPr>
            <a:r>
              <a:rPr lang="ja-JP" altLang="en-US" dirty="0">
                <a:latin typeface="+mn-ea"/>
                <a:ea typeface="+mn-ea"/>
              </a:rPr>
              <a:t>自己認証すると会社名とロゴが</a:t>
            </a:r>
            <a:r>
              <a:rPr lang="en-US" altLang="ja-JP" dirty="0">
                <a:latin typeface="+mn-ea"/>
                <a:ea typeface="+mn-ea"/>
              </a:rPr>
              <a:t>Web</a:t>
            </a:r>
            <a:r>
              <a:rPr lang="ja-JP" altLang="en-US" dirty="0">
                <a:latin typeface="+mn-ea"/>
                <a:ea typeface="+mn-ea"/>
              </a:rPr>
              <a:t>サイトに表示される。</a:t>
            </a:r>
            <a:endParaRPr lang="en-US" altLang="ja-JP" dirty="0">
              <a:latin typeface="+mn-ea"/>
              <a:ea typeface="+mn-ea"/>
            </a:endParaRPr>
          </a:p>
          <a:p>
            <a:pPr marL="200025" lvl="0" indent="0">
              <a:buNone/>
            </a:pPr>
            <a:endParaRPr lang="en-US" altLang="ja-JP" sz="600" dirty="0">
              <a:latin typeface="+mn-ea"/>
              <a:ea typeface="+mn-ea"/>
            </a:endParaRPr>
          </a:p>
          <a:p>
            <a:pPr marL="342900" lvl="0" indent="-342900">
              <a:buFont typeface="Wingdings" pitchFamily="2" charset="2"/>
              <a:buChar char="u"/>
            </a:pPr>
            <a:r>
              <a:rPr lang="ja-JP" altLang="en-US" dirty="0">
                <a:latin typeface="+mn-ea"/>
                <a:ea typeface="+mn-ea"/>
              </a:rPr>
              <a:t>カリキュラム </a:t>
            </a:r>
            <a:r>
              <a:rPr lang="en-US" altLang="ja-JP" dirty="0">
                <a:latin typeface="+mn-ea"/>
                <a:ea typeface="+mn-ea"/>
              </a:rPr>
              <a:t>(Curriculum)</a:t>
            </a:r>
          </a:p>
          <a:p>
            <a:pPr marL="361950" lvl="0" indent="-161925">
              <a:buFont typeface="Arial" pitchFamily="34" charset="0"/>
              <a:buChar char="•"/>
            </a:pPr>
            <a:r>
              <a:rPr lang="ja-JP" altLang="en-US" dirty="0">
                <a:latin typeface="+mn-ea"/>
                <a:ea typeface="+mn-ea"/>
              </a:rPr>
              <a:t>仕様の要求事項の一つである社内教育プログラムに活用することを　　　想定した、</a:t>
            </a:r>
            <a:r>
              <a:rPr lang="en-US" altLang="ja-JP" dirty="0">
                <a:latin typeface="+mn-ea"/>
                <a:ea typeface="+mn-ea"/>
              </a:rPr>
              <a:t>PowerPoint</a:t>
            </a:r>
            <a:r>
              <a:rPr lang="ja-JP" altLang="en-US" dirty="0">
                <a:latin typeface="+mn-ea"/>
                <a:ea typeface="+mn-ea"/>
              </a:rPr>
              <a:t>スライド集</a:t>
            </a:r>
            <a:endParaRPr lang="en-US" altLang="ja-JP" dirty="0">
              <a:latin typeface="+mn-ea"/>
              <a:ea typeface="+mn-ea"/>
            </a:endParaRPr>
          </a:p>
        </p:txBody>
      </p:sp>
      <p:sp>
        <p:nvSpPr>
          <p:cNvPr id="4" name="正方形/長方形 3"/>
          <p:cNvSpPr/>
          <p:nvPr/>
        </p:nvSpPr>
        <p:spPr>
          <a:xfrm>
            <a:off x="272480" y="5229200"/>
            <a:ext cx="9433048" cy="1560369"/>
          </a:xfrm>
          <a:prstGeom prst="rect">
            <a:avLst/>
          </a:prstGeom>
          <a:ln w="28575">
            <a:solidFill>
              <a:srgbClr val="7030A0"/>
            </a:solidFill>
          </a:ln>
        </p:spPr>
        <p:txBody>
          <a:bodyPr wrap="square" anchor="ctr">
            <a:noAutofit/>
          </a:bodyPr>
          <a:lstStyle/>
          <a:p>
            <a:r>
              <a:rPr lang="en-US" altLang="ja-JP" sz="2400" b="1" u="sng" dirty="0" err="1">
                <a:solidFill>
                  <a:srgbClr val="7030A0"/>
                </a:solidFill>
                <a:latin typeface="Meiryo UI" panose="020B0604030504040204" pitchFamily="50" charset="-128"/>
                <a:ea typeface="Meiryo UI" panose="020B0604030504040204" pitchFamily="50" charset="-128"/>
                <a:cs typeface="Meiryo UI" panose="020B0604030504040204" pitchFamily="50" charset="-128"/>
              </a:rPr>
              <a:t>OpenChain</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は３つの柱で</a:t>
            </a:r>
            <a:r>
              <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OSS</a:t>
            </a:r>
            <a:r>
              <a:rPr lang="ja-JP" altLang="en-US"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サプライチェーン全体の信頼を構築します。</a:t>
            </a:r>
            <a:endParaRPr lang="en-US" altLang="ja-JP" sz="2400" b="1" u="sng"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仕様</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(Specification)』</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の定義にとどまらず、</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② それを各社が</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適合</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(Conformance)』</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することを促進するとともに、</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　③ 適合に向けた</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カリキュラム </a:t>
            </a:r>
            <a:r>
              <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(Curriculum)』</a:t>
            </a:r>
            <a:r>
              <a:rPr lang="ja-JP" altLang="en-US"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も提供</a:t>
            </a:r>
            <a:endParaRPr lang="en-US" altLang="ja-JP" sz="2400" b="1" dirty="0">
              <a:solidFill>
                <a:srgbClr val="7030A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 name="直線コネクタ 4"/>
          <p:cNvCxnSpPr/>
          <p:nvPr/>
        </p:nvCxnSpPr>
        <p:spPr>
          <a:xfrm>
            <a:off x="481706" y="1484784"/>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481706" y="2852936"/>
            <a:ext cx="267109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81706" y="4293096"/>
            <a:ext cx="3292272"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72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5301" y="533401"/>
            <a:ext cx="8915399" cy="990599"/>
          </a:xfrm>
          <a:prstGeom prst="rect">
            <a:avLst/>
          </a:prstGeom>
          <a:noFill/>
          <a:ln>
            <a:noFill/>
          </a:ln>
        </p:spPr>
        <p:txBody>
          <a:bodyPr lIns="91425" tIns="45700" rIns="91425" bIns="45700" anchor="ctr" anchorCtr="0">
            <a:noAutofit/>
          </a:bodyPr>
          <a:lstStyle/>
          <a:p>
            <a:pPr lvl="0">
              <a:buClr>
                <a:srgbClr val="D2533C"/>
              </a:buClr>
              <a:buSzPct val="25000"/>
            </a:pPr>
            <a:r>
              <a:rPr lang="ja-JP" altLang="en-US" dirty="0">
                <a:solidFill>
                  <a:srgbClr val="D2533C"/>
                </a:solidFill>
                <a:latin typeface="+mj-ea"/>
                <a:ea typeface="+mj-ea"/>
              </a:rPr>
              <a:t>プロジェクトの会員資格</a:t>
            </a:r>
            <a:endParaRPr lang="en-US" sz="4000" b="0" i="0" u="none" strike="noStrike" cap="none" dirty="0">
              <a:solidFill>
                <a:srgbClr val="D2533C"/>
              </a:solidFill>
              <a:latin typeface="+mj-ea"/>
              <a:ea typeface="+mj-ea"/>
              <a:cs typeface="Roboto"/>
              <a:sym typeface="Roboto"/>
            </a:endParaRPr>
          </a:p>
        </p:txBody>
      </p:sp>
      <p:sp>
        <p:nvSpPr>
          <p:cNvPr id="76" name="Shape 76"/>
          <p:cNvSpPr txBox="1">
            <a:spLocks noGrp="1"/>
          </p:cNvSpPr>
          <p:nvPr>
            <p:ph type="body" idx="1"/>
          </p:nvPr>
        </p:nvSpPr>
        <p:spPr>
          <a:xfrm>
            <a:off x="495301" y="1608014"/>
            <a:ext cx="8915399" cy="4876799"/>
          </a:xfrm>
          <a:prstGeom prst="rect">
            <a:avLst/>
          </a:prstGeom>
          <a:noFill/>
          <a:ln>
            <a:noFill/>
          </a:ln>
        </p:spPr>
        <p:txBody>
          <a:bodyPr lIns="91425" tIns="45700" rIns="91425" bIns="45700" anchor="t" anchorCtr="0">
            <a:noAutofit/>
          </a:bodyPr>
          <a:lstStyle/>
          <a:p>
            <a:pPr marL="0" lvl="0" indent="0">
              <a:buNone/>
            </a:pPr>
            <a:r>
              <a:rPr lang="ja-JP" altLang="en-US" dirty="0">
                <a:latin typeface="+mn-ea"/>
                <a:ea typeface="+mn-ea"/>
              </a:rPr>
              <a:t>プラチナ会員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Linux Foundation</a:t>
            </a:r>
            <a:r>
              <a:rPr lang="ja-JP" altLang="en-US" dirty="0">
                <a:latin typeface="+mn-ea"/>
                <a:ea typeface="+mn-ea"/>
              </a:rPr>
              <a:t>の企業会員が参加できる</a:t>
            </a:r>
            <a:endParaRPr lang="en-US" altLang="ja-JP" dirty="0">
              <a:latin typeface="+mn-ea"/>
              <a:ea typeface="+mn-ea"/>
            </a:endParaRPr>
          </a:p>
          <a:p>
            <a:pPr marL="542925" lvl="0" indent="-342900">
              <a:buFont typeface="Wingdings" pitchFamily="2" charset="2"/>
              <a:buChar char="l"/>
            </a:pPr>
            <a:r>
              <a:rPr lang="ja-JP" altLang="en-US" dirty="0">
                <a:latin typeface="+mn-ea"/>
                <a:ea typeface="+mn-ea"/>
              </a:rPr>
              <a:t>現在</a:t>
            </a:r>
            <a:r>
              <a:rPr lang="en-US" altLang="ja-JP" dirty="0">
                <a:latin typeface="+mn-ea"/>
                <a:ea typeface="+mn-ea"/>
              </a:rPr>
              <a:t>18</a:t>
            </a:r>
            <a:r>
              <a:rPr lang="ja-JP" altLang="en-US" dirty="0">
                <a:latin typeface="+mn-ea"/>
                <a:ea typeface="+mn-ea"/>
              </a:rPr>
              <a:t>社</a:t>
            </a: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endParaRPr lang="en-US" altLang="ja-JP" dirty="0">
              <a:latin typeface="+mn-ea"/>
              <a:ea typeface="+mn-ea"/>
            </a:endParaRPr>
          </a:p>
          <a:p>
            <a:pPr marL="0" lvl="0" indent="0">
              <a:buNone/>
            </a:pPr>
            <a:r>
              <a:rPr lang="ja-JP" altLang="en-US" dirty="0">
                <a:latin typeface="+mn-ea"/>
                <a:ea typeface="+mn-ea"/>
              </a:rPr>
              <a:t>コミュニティー会員</a:t>
            </a:r>
            <a:endParaRPr lang="en-US" altLang="ja-JP" dirty="0">
              <a:latin typeface="+mn-ea"/>
              <a:ea typeface="+mn-ea"/>
            </a:endParaRPr>
          </a:p>
          <a:p>
            <a:pPr marL="542925" lvl="0" indent="-342900">
              <a:buFont typeface="Wingdings" pitchFamily="2" charset="2"/>
              <a:buChar char="l"/>
            </a:pPr>
            <a:r>
              <a:rPr lang="en-US" altLang="ja-JP" dirty="0">
                <a:latin typeface="+mn-ea"/>
                <a:ea typeface="+mn-ea"/>
              </a:rPr>
              <a:t>ML</a:t>
            </a:r>
            <a:r>
              <a:rPr lang="ja-JP" altLang="en-US" dirty="0">
                <a:latin typeface="+mn-ea"/>
                <a:ea typeface="+mn-ea"/>
              </a:rPr>
              <a:t>、電話会議、ワークショップ等、誰でも参加できる</a:t>
            </a:r>
            <a:endParaRPr lang="en-US" altLang="ja-JP" dirty="0">
              <a:latin typeface="+mn-ea"/>
              <a:ea typeface="+mn-ea"/>
            </a:endParaRPr>
          </a:p>
          <a:p>
            <a:pPr marL="0" lvl="0" indent="0">
              <a:buNone/>
            </a:pPr>
            <a:endParaRPr lang="en-US" altLang="ja-JP" dirty="0">
              <a:latin typeface="+mn-ea"/>
              <a:ea typeface="+mn-ea"/>
            </a:endParaRPr>
          </a:p>
        </p:txBody>
      </p:sp>
      <p:pic>
        <p:nvPicPr>
          <p:cNvPr id="2" name="図 1">
            <a:extLst>
              <a:ext uri="{FF2B5EF4-FFF2-40B4-BE49-F238E27FC236}">
                <a16:creationId xmlns:a16="http://schemas.microsoft.com/office/drawing/2014/main" id="{297778A4-E137-47CA-BD3C-129BA1810EDF}"/>
              </a:ext>
            </a:extLst>
          </p:cNvPr>
          <p:cNvPicPr>
            <a:picLocks noChangeAspect="1"/>
          </p:cNvPicPr>
          <p:nvPr/>
        </p:nvPicPr>
        <p:blipFill>
          <a:blip r:embed="rId3"/>
          <a:stretch>
            <a:fillRect/>
          </a:stretch>
        </p:blipFill>
        <p:spPr>
          <a:xfrm>
            <a:off x="2576736" y="2702518"/>
            <a:ext cx="5901661" cy="2687790"/>
          </a:xfrm>
          <a:prstGeom prst="rect">
            <a:avLst/>
          </a:prstGeom>
        </p:spPr>
      </p:pic>
    </p:spTree>
    <p:extLst>
      <p:ext uri="{BB962C8B-B14F-4D97-AF65-F5344CB8AC3E}">
        <p14:creationId xmlns:p14="http://schemas.microsoft.com/office/powerpoint/2010/main" val="466471568"/>
      </p:ext>
    </p:extLst>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2646</Words>
  <Application>Microsoft Office PowerPoint</Application>
  <PresentationFormat>A4 210 x 297 mm</PresentationFormat>
  <Paragraphs>411</Paragraphs>
  <Slides>31</Slides>
  <Notes>26</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31</vt:i4>
      </vt:variant>
    </vt:vector>
  </HeadingPairs>
  <TitlesOfParts>
    <vt:vector size="45" baseType="lpstr">
      <vt:lpstr>Calibri</vt:lpstr>
      <vt:lpstr>ＭＳ Ｐゴシック</vt:lpstr>
      <vt:lpstr>HG丸ｺﾞｼｯｸM-PRO</vt:lpstr>
      <vt:lpstr>Wingdings</vt:lpstr>
      <vt:lpstr>メイリオ</vt:lpstr>
      <vt:lpstr>Roboto</vt:lpstr>
      <vt:lpstr>Arial</vt:lpstr>
      <vt:lpstr>segoe ui</vt:lpstr>
      <vt:lpstr>Segoe UI Symbol</vt:lpstr>
      <vt:lpstr>segoe ui</vt:lpstr>
      <vt:lpstr>Tahoma</vt:lpstr>
      <vt:lpstr>Roboto Condensed</vt:lpstr>
      <vt:lpstr>Meiryo UI</vt:lpstr>
      <vt:lpstr>Clarity</vt:lpstr>
      <vt:lpstr>Japan WG</vt:lpstr>
      <vt:lpstr>独占禁止法順守ポリシー (Antitrust Policy)</vt:lpstr>
      <vt:lpstr>写真撮影および広報目的での使用の許可ご確認</vt:lpstr>
      <vt:lpstr>OpenChainプロジェクトの紹介</vt:lpstr>
      <vt:lpstr>OpenChain Projectとは？</vt:lpstr>
      <vt:lpstr>OpenChain Projectとは？</vt:lpstr>
      <vt:lpstr>OpenChain Projectの目的</vt:lpstr>
      <vt:lpstr>3本の柱</vt:lpstr>
      <vt:lpstr>プロジェクトの会員資格</vt:lpstr>
      <vt:lpstr>Leaders of OpenChain Project</vt:lpstr>
      <vt:lpstr>OpenChain Project</vt:lpstr>
      <vt:lpstr>OpenChain Japan Work Group</vt:lpstr>
      <vt:lpstr>OpenChain Japan WG設立</vt:lpstr>
      <vt:lpstr>Japan WG 会合</vt:lpstr>
      <vt:lpstr>サブグループ活動 / SWG</vt:lpstr>
      <vt:lpstr>OpenChain Japan WG Mailing List</vt:lpstr>
      <vt:lpstr>OpenChain Japan WG ML &amp; Slack</vt:lpstr>
      <vt:lpstr>OpenChain Japan Sub Work Group</vt:lpstr>
      <vt:lpstr>PowerPoint プレゼンテーション</vt:lpstr>
      <vt:lpstr>FAQ作成SWG</vt:lpstr>
      <vt:lpstr>PowerPoint プレゼンテーション</vt:lpstr>
      <vt:lpstr>PowerPoint プレゼンテーション</vt:lpstr>
      <vt:lpstr>Japan WG 「役割ごとの教育資料」SWG</vt:lpstr>
      <vt:lpstr>Agenda</vt:lpstr>
      <vt:lpstr>1.活動概要</vt:lpstr>
      <vt:lpstr>2. ４社の事例の分析と提案 </vt:lpstr>
      <vt:lpstr>3.コンプライアンスプログラム･バージョンの 　案作成と日程</vt:lpstr>
      <vt:lpstr>4. スケジュール</vt:lpstr>
      <vt:lpstr>組織間のライセンス情報授受 SWG</vt:lpstr>
      <vt:lpstr>Tooling SWG</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2019-12-18T05:11:34Z</dcterms:modified>
  <cp:category/>
</cp:coreProperties>
</file>